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6"/>
  </p:notesMasterIdLst>
  <p:sldIdLst>
    <p:sldId id="260" r:id="rId2"/>
    <p:sldId id="364" r:id="rId3"/>
    <p:sldId id="323" r:id="rId4"/>
    <p:sldId id="324" r:id="rId5"/>
    <p:sldId id="325" r:id="rId6"/>
    <p:sldId id="327" r:id="rId7"/>
    <p:sldId id="349" r:id="rId8"/>
    <p:sldId id="278" r:id="rId9"/>
    <p:sldId id="330" r:id="rId10"/>
    <p:sldId id="352" r:id="rId11"/>
    <p:sldId id="332" r:id="rId12"/>
    <p:sldId id="334" r:id="rId13"/>
    <p:sldId id="279" r:id="rId14"/>
    <p:sldId id="271" r:id="rId15"/>
    <p:sldId id="326" r:id="rId16"/>
    <p:sldId id="336" r:id="rId17"/>
    <p:sldId id="346" r:id="rId18"/>
    <p:sldId id="335" r:id="rId19"/>
    <p:sldId id="347" r:id="rId20"/>
    <p:sldId id="337" r:id="rId21"/>
    <p:sldId id="338" r:id="rId22"/>
    <p:sldId id="333" r:id="rId23"/>
    <p:sldId id="348" r:id="rId24"/>
    <p:sldId id="345" r:id="rId25"/>
    <p:sldId id="339" r:id="rId26"/>
    <p:sldId id="340" r:id="rId27"/>
    <p:sldId id="341" r:id="rId28"/>
    <p:sldId id="365" r:id="rId29"/>
    <p:sldId id="368" r:id="rId30"/>
    <p:sldId id="367" r:id="rId31"/>
    <p:sldId id="366" r:id="rId32"/>
    <p:sldId id="342" r:id="rId33"/>
    <p:sldId id="343" r:id="rId34"/>
    <p:sldId id="344" r:id="rId35"/>
  </p:sldIdLst>
  <p:sldSz cx="9144000" cy="5143500" type="screen16x9"/>
  <p:notesSz cx="6858000" cy="9144000"/>
  <p:embeddedFontLst>
    <p:embeddedFont>
      <p:font typeface="Google Sans" panose="020B0604020202020204" charset="0"/>
      <p:regular r:id="rId37"/>
      <p:bold r:id="rId38"/>
      <p:italic r:id="rId39"/>
      <p:boldItalic r:id="rId40"/>
    </p:embeddedFont>
    <p:embeddedFont>
      <p:font typeface="Merriweather" panose="00000500000000000000" pitchFamily="2" charset="0"/>
      <p:regular r:id="rId41"/>
      <p:bold r:id="rId42"/>
      <p:italic r:id="rId43"/>
      <p:boldItalic r:id="rId44"/>
    </p:embeddedFont>
    <p:embeddedFont>
      <p:font typeface="open sans" panose="020B0606030504020204" pitchFamily="34" charset="0"/>
      <p:regular r:id="rId45"/>
      <p:bold r:id="rId46"/>
      <p:italic r:id="rId47"/>
      <p:boldItalic r:id="rId48"/>
    </p:embeddedFont>
    <p:embeddedFont>
      <p:font typeface="Roboto Mono Light" panose="00000009000000000000" pitchFamily="49" charset="0"/>
      <p:regular r:id="rId49"/>
      <p:bold r:id="rId50"/>
      <p:italic r:id="rId51"/>
      <p:bold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279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i="0" dirty="0">
                <a:solidFill>
                  <a:srgbClr val="2B2B2B"/>
                </a:solidFill>
                <a:effectLst/>
                <a:latin typeface="Merriweather" panose="00000500000000000000" pitchFamily="2" charset="0"/>
              </a:rPr>
              <a:t>do not want to punish them for their irregularities and force them to correct things before providing them with the expected or desired responses. They’re users who are visiting your site by choice, not your students or employees.</a:t>
            </a:r>
            <a:br>
              <a:rPr lang="en-US" b="1" u="none" strike="noStrike" dirty="0">
                <a:effectLst/>
              </a:rPr>
            </a:br>
            <a:endParaRPr dirty="0"/>
          </a:p>
        </p:txBody>
      </p:sp>
    </p:spTree>
    <p:extLst>
      <p:ext uri="{BB962C8B-B14F-4D97-AF65-F5344CB8AC3E}">
        <p14:creationId xmlns:p14="http://schemas.microsoft.com/office/powerpoint/2010/main" val="1041580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rPr>
              <a:t>Attachments first, message second, subject third, and recipients last. This is the way.</a:t>
            </a:r>
          </a:p>
          <a:p>
            <a:br>
              <a:rPr lang="en-US" b="1" u="none" strike="noStrike" dirty="0">
                <a:effectLst/>
              </a:rPr>
            </a:b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908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AED"/>
                </a:solidFill>
                <a:effectLst/>
                <a:latin typeface="Google Sans" panose="020B0604020202020204" charset="0"/>
              </a:rPr>
              <a:t>For any Asana project, you can switch between several different views to see tasks however you want: </a:t>
            </a:r>
            <a:r>
              <a:rPr lang="en-US" b="0" i="0" dirty="0">
                <a:solidFill>
                  <a:srgbClr val="E2EEFF"/>
                </a:solidFill>
                <a:effectLst/>
                <a:latin typeface="Google Sans" panose="020B0604020202020204" charset="0"/>
              </a:rPr>
              <a:t>Lists - For chronological to-dos</a:t>
            </a:r>
            <a:r>
              <a:rPr lang="en-US" b="0" i="0" dirty="0">
                <a:solidFill>
                  <a:srgbClr val="E8EAED"/>
                </a:solidFill>
                <a:effectLst/>
                <a:latin typeface="Google Sans" panose="020B0604020202020204" charset="0"/>
              </a:rPr>
              <a:t>. </a:t>
            </a:r>
            <a:r>
              <a:rPr lang="en-US" b="0" i="0" dirty="0">
                <a:solidFill>
                  <a:srgbClr val="E2EEFF"/>
                </a:solidFill>
                <a:effectLst/>
                <a:latin typeface="Google Sans" panose="020B0604020202020204" charset="0"/>
              </a:rPr>
              <a:t>Boards - Kanban style view to move work through stages</a:t>
            </a:r>
            <a:r>
              <a:rPr lang="en-US" b="0" i="0" dirty="0">
                <a:solidFill>
                  <a:srgbClr val="E8EAED"/>
                </a:solidFill>
                <a:effectLst/>
                <a:latin typeface="Google Sans" panose="020B0604020202020204" charset="0"/>
              </a:rPr>
              <a:t>. </a:t>
            </a:r>
            <a:r>
              <a:rPr lang="en-US" b="0" i="0" dirty="0">
                <a:solidFill>
                  <a:srgbClr val="E2EEFF"/>
                </a:solidFill>
                <a:effectLst/>
                <a:latin typeface="Google Sans" panose="020B0604020202020204" charset="0"/>
              </a:rPr>
              <a:t>Timeline - Gantt-style view for deadline-bound work with dependencies</a:t>
            </a:r>
            <a:r>
              <a:rPr lang="en-US" b="0" i="0" dirty="0">
                <a:solidFill>
                  <a:srgbClr val="E8EAED"/>
                </a:solidFill>
                <a:effectLst/>
                <a:latin typeface="Google Sans" panose="020B0604020202020204" charset="0"/>
              </a:rPr>
              <a:t>.</a:t>
            </a:r>
            <a:endParaRPr dirty="0"/>
          </a:p>
        </p:txBody>
      </p:sp>
    </p:spTree>
    <p:extLst>
      <p:ext uri="{BB962C8B-B14F-4D97-AF65-F5344CB8AC3E}">
        <p14:creationId xmlns:p14="http://schemas.microsoft.com/office/powerpoint/2010/main" val="3442412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137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AED"/>
                </a:solidFill>
                <a:effectLst/>
                <a:latin typeface="Google Sans" panose="020B0604020202020204" charset="0"/>
              </a:rPr>
              <a:t>Coal miners used to take canaries into coal mines with them. </a:t>
            </a:r>
            <a:r>
              <a:rPr lang="en-US" b="0" i="0" dirty="0">
                <a:solidFill>
                  <a:srgbClr val="E2EEFF"/>
                </a:solidFill>
                <a:effectLst/>
                <a:latin typeface="Google Sans" panose="020B0604020202020204" charset="0"/>
              </a:rPr>
              <a:t>Canaries are more sensitive to dangerous gases than humans are</a:t>
            </a:r>
            <a:r>
              <a:rPr lang="en-US" b="0" i="0" dirty="0">
                <a:solidFill>
                  <a:srgbClr val="E8EAED"/>
                </a:solidFill>
                <a:effectLst/>
                <a:latin typeface="Google Sans" panose="020B0604020202020204" charset="0"/>
              </a:rPr>
              <a:t>. If the canary died, the miners knew there were dangerous gases present and would leave the mine.</a:t>
            </a:r>
          </a:p>
          <a:p>
            <a:pPr marL="0" lvl="0" indent="0" algn="l" rtl="0">
              <a:spcBef>
                <a:spcPts val="0"/>
              </a:spcBef>
              <a:spcAft>
                <a:spcPts val="0"/>
              </a:spcAft>
              <a:buNone/>
            </a:pPr>
            <a:r>
              <a:rPr lang="en-US" b="0" i="0" dirty="0">
                <a:solidFill>
                  <a:srgbClr val="000000"/>
                </a:solidFill>
                <a:effectLst/>
                <a:latin typeface="open sans" panose="020B0606030504020204" pitchFamily="34" charset="0"/>
              </a:rPr>
              <a:t>Pit ponies, the other animal that went underground with human miners to haul coal, were also phased out by automation. T</a:t>
            </a:r>
            <a:endParaRPr dirty="0"/>
          </a:p>
        </p:txBody>
      </p:sp>
    </p:spTree>
    <p:extLst>
      <p:ext uri="{BB962C8B-B14F-4D97-AF65-F5344CB8AC3E}">
        <p14:creationId xmlns:p14="http://schemas.microsoft.com/office/powerpoint/2010/main" val="718127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384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019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121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107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538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365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0726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1338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999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17484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17657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05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075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Named after the curb cut that enables wheelchair users on and off</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907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734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05696-EC50-BC8D-311C-98B53B12C0B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a16="http://schemas.microsoft.com/office/drawing/2014/main" id="{CC6F7028-7706-B3B8-66B9-37F1BB29AD8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7FDC144-D2B6-104F-5B09-134055281E1C}"/>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34C7DF50-BD36-4DC1-5C23-2B5D9CD623C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DFDCCF9-3347-4EC6-A0B8-6D84DFFF712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5596407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0B5E-2EB8-E1B9-FC21-3784837348F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879B33E-74B6-E5E2-9D08-8E69C747D8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60AA5D0-FC03-EEC3-8B61-89A5D984C136}"/>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04446037-7EEE-DBDF-695F-BBCBB58B948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B631AC7-950F-345E-42AB-9C141ED81CD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219936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2067E1-AC84-A2A0-A71E-B01BE792E4C7}"/>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D786C96-B4A9-88ED-377E-DF46A238972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06306CC-FA96-40D2-6778-5C2D9519E49C}"/>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FC8F7E21-2EB3-CD74-B775-26B0B737C1C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AFEB62-AECC-8B70-0F39-BB6D42732C6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8291917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ck Title">
  <p:cSld name="Deck Title">
    <p:spTree>
      <p:nvGrpSpPr>
        <p:cNvPr id="1" name="Shape 9"/>
        <p:cNvGrpSpPr/>
        <p:nvPr/>
      </p:nvGrpSpPr>
      <p:grpSpPr>
        <a:xfrm>
          <a:off x="0" y="0"/>
          <a:ext cx="0" cy="0"/>
          <a:chOff x="0" y="0"/>
          <a:chExt cx="0" cy="0"/>
        </a:xfrm>
      </p:grpSpPr>
      <p:sp>
        <p:nvSpPr>
          <p:cNvPr id="11" name="Google Shape;11;p2"/>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endParaRPr/>
          </a:p>
        </p:txBody>
      </p:sp>
      <p:sp>
        <p:nvSpPr>
          <p:cNvPr id="12" name="Google Shape;12;p2"/>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a:endParaRPr/>
          </a:p>
        </p:txBody>
      </p:sp>
    </p:spTree>
    <p:extLst>
      <p:ext uri="{BB962C8B-B14F-4D97-AF65-F5344CB8AC3E}">
        <p14:creationId xmlns:p14="http://schemas.microsoft.com/office/powerpoint/2010/main" val="1328660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Two Columns" type="twoColTx">
  <p:cSld name="Title &amp; Two Column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1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0" name="Google Shape;40;p1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1" name="Google Shape;4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51392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 Green">
  <p:cSld name="Section Title - Green">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extLst>
      <p:ext uri="{BB962C8B-B14F-4D97-AF65-F5344CB8AC3E}">
        <p14:creationId xmlns:p14="http://schemas.microsoft.com/office/powerpoint/2010/main" val="490971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alf Page Quote">
  <p:cSld name="Half Page Quote">
    <p:spTree>
      <p:nvGrpSpPr>
        <p:cNvPr id="1" name="Shape 53"/>
        <p:cNvGrpSpPr/>
        <p:nvPr/>
      </p:nvGrpSpPr>
      <p:grpSpPr>
        <a:xfrm>
          <a:off x="0" y="0"/>
          <a:ext cx="0" cy="0"/>
          <a:chOff x="0" y="0"/>
          <a:chExt cx="0" cy="0"/>
        </a:xfrm>
      </p:grpSpPr>
      <p:sp>
        <p:nvSpPr>
          <p:cNvPr id="54" name="Google Shape;5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247027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alf Page Number">
  <p:cSld name="Half Page Number">
    <p:spTree>
      <p:nvGrpSpPr>
        <p:cNvPr id="1" name="Shape 58"/>
        <p:cNvGrpSpPr/>
        <p:nvPr/>
      </p:nvGrpSpPr>
      <p:grpSpPr>
        <a:xfrm>
          <a:off x="0" y="0"/>
          <a:ext cx="0" cy="0"/>
          <a:chOff x="0" y="0"/>
          <a:chExt cx="0" cy="0"/>
        </a:xfrm>
      </p:grpSpPr>
      <p:sp>
        <p:nvSpPr>
          <p:cNvPr id="59" name="Google Shape;5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7"/>
          <p:cNvSpPr txBox="1">
            <a:spLocks noGrp="1"/>
          </p:cNvSpPr>
          <p:nvPr>
            <p:ph type="title" hasCustomPrompt="1"/>
          </p:nvPr>
        </p:nvSpPr>
        <p:spPr>
          <a:xfrm>
            <a:off x="311700" y="1840275"/>
            <a:ext cx="2518500" cy="14622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1" name="Google Shape;61;p17"/>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a:endParaRPr/>
          </a:p>
        </p:txBody>
      </p:sp>
      <p:sp>
        <p:nvSpPr>
          <p:cNvPr id="62" name="Google Shape;62;p17"/>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a:endParaRPr/>
          </a:p>
        </p:txBody>
      </p:sp>
    </p:spTree>
    <p:extLst>
      <p:ext uri="{BB962C8B-B14F-4D97-AF65-F5344CB8AC3E}">
        <p14:creationId xmlns:p14="http://schemas.microsoft.com/office/powerpoint/2010/main" val="36642352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mp; One Column">
  <p:cSld name="Title &amp; One Column">
    <p:spTree>
      <p:nvGrpSpPr>
        <p:cNvPr id="1" name="Shape 31"/>
        <p:cNvGrpSpPr/>
        <p:nvPr/>
      </p:nvGrpSpPr>
      <p:grpSpPr>
        <a:xfrm>
          <a:off x="0" y="0"/>
          <a:ext cx="0" cy="0"/>
          <a:chOff x="0" y="0"/>
          <a:chExt cx="0" cy="0"/>
        </a:xfrm>
      </p:grpSpPr>
      <p:sp>
        <p:nvSpPr>
          <p:cNvPr id="32" name="Google Shape;32;p5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5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marL="1371600" lvl="2"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marL="1828800" lvl="3"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marL="2286000" lvl="4"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marL="2743200" lvl="5"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marL="3200400" lvl="6"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marL="3657600" lvl="7"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marL="4114800" lvl="8" indent="-330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
        <p:nvSpPr>
          <p:cNvPr id="34" name="Google Shape;34;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77101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7896C-5223-014F-664A-2AEFC16205A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EA7ABD6-8F76-C5FD-E67B-64AD01C05D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76CF49B-379F-94C9-9D4E-9524F1FB0FB5}"/>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E8957870-6D4D-D284-C4ED-DE52227885A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D28A4C-117A-9612-B224-3CFA1A69AC7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8675191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61F70-A29B-2C35-E4C9-E839E52EC640}"/>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B23476F-C579-F170-837B-8171D44C7FA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7E9A80-A346-4797-9592-6B609EE142D7}"/>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E1F48DF2-2D91-CFD0-1E27-0257C7E4573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5CE59D0-9996-098C-0D47-646BA0A803B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4438470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1790-C276-89CC-CFDB-13AB897F1C1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CF02CAE-8520-55C4-DAA0-080CF32B5020}"/>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BF6C76A-31E6-1EBE-A43D-3FD7763AA31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0B6AACC8-A3B7-18FE-D62E-BF338F44A68D}"/>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6" name="Footer Placeholder 5">
            <a:extLst>
              <a:ext uri="{FF2B5EF4-FFF2-40B4-BE49-F238E27FC236}">
                <a16:creationId xmlns:a16="http://schemas.microsoft.com/office/drawing/2014/main" id="{6C4125A8-B94E-D2D7-EF41-3CA736276D7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D86B9D5-7423-8899-4D77-639371D0142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4284317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6298F-BD6F-9789-818A-6A4DF0CF12C4}"/>
              </a:ext>
            </a:extLst>
          </p:cNvPr>
          <p:cNvSpPr>
            <a:spLocks noGrp="1"/>
          </p:cNvSpPr>
          <p:nvPr>
            <p:ph type="title"/>
          </p:nvPr>
        </p:nvSpPr>
        <p:spPr>
          <a:xfrm>
            <a:off x="629841" y="273844"/>
            <a:ext cx="7886700" cy="994172"/>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6C316AA-8568-B9A6-3876-FDC527F25DD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01F0B5F-8AC0-E5CA-7785-B0F5739C6A5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530607FE-F4D9-2A8B-9D51-9ECA0293024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67EF9B6-4210-528A-97F8-BE8CE35C75BF}"/>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3D5AA33-05EA-35EC-D1EF-5E8C6E274BEA}"/>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8" name="Footer Placeholder 7">
            <a:extLst>
              <a:ext uri="{FF2B5EF4-FFF2-40B4-BE49-F238E27FC236}">
                <a16:creationId xmlns:a16="http://schemas.microsoft.com/office/drawing/2014/main" id="{4362BAB2-DE91-0537-E2FC-5CB7C2BD9B68}"/>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386CAD9-5AA6-9951-5B81-CF68B801379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3652292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8962D-708F-C9BC-D46B-22AC92BE520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FBB71D2-8F76-BAB8-D4BD-82F1D15079B3}"/>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4" name="Footer Placeholder 3">
            <a:extLst>
              <a:ext uri="{FF2B5EF4-FFF2-40B4-BE49-F238E27FC236}">
                <a16:creationId xmlns:a16="http://schemas.microsoft.com/office/drawing/2014/main" id="{F4BBBB02-B5B7-C3D2-50F4-1B674EE891E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46E9AF2-6107-E18F-A611-1C7FFA8D25C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4885412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28B4FC-6C8B-7645-D279-DFAB67F9F06A}"/>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3" name="Footer Placeholder 2">
            <a:extLst>
              <a:ext uri="{FF2B5EF4-FFF2-40B4-BE49-F238E27FC236}">
                <a16:creationId xmlns:a16="http://schemas.microsoft.com/office/drawing/2014/main" id="{350AA886-8F9E-8FFD-2DEC-ECC6995ED09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29B1C1C-2850-344F-C45A-F782E6DC5F9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82752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DEB4-B283-FF2A-A4B2-1254EFB5181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AD5F744-5BC5-C602-E5CE-D1203F310C9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E629111-84FF-233F-DD73-D23FA86BFF2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773109E-D520-9863-D705-C4B77C63B7DE}"/>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6" name="Footer Placeholder 5">
            <a:extLst>
              <a:ext uri="{FF2B5EF4-FFF2-40B4-BE49-F238E27FC236}">
                <a16:creationId xmlns:a16="http://schemas.microsoft.com/office/drawing/2014/main" id="{6A24FF0E-5FF7-436F-9AC5-30B363B381B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C18EF52-6E39-B2D0-9DA1-346C745ED62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6990197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2050-8245-BBF5-B2E7-8E8EB2AD95E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EEFCC93-AD30-8043-D711-46E2BB00FFA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a:extLst>
              <a:ext uri="{FF2B5EF4-FFF2-40B4-BE49-F238E27FC236}">
                <a16:creationId xmlns:a16="http://schemas.microsoft.com/office/drawing/2014/main" id="{6485B632-2E0D-9C6D-F62B-5773810E24F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3FF7A83-0F09-6960-9B0E-A89CDF1689C4}"/>
              </a:ext>
            </a:extLst>
          </p:cNvPr>
          <p:cNvSpPr>
            <a:spLocks noGrp="1"/>
          </p:cNvSpPr>
          <p:nvPr>
            <p:ph type="dt" sz="half" idx="10"/>
          </p:nvPr>
        </p:nvSpPr>
        <p:spPr/>
        <p:txBody>
          <a:bodyPr/>
          <a:lstStyle/>
          <a:p>
            <a:fld id="{D77A9FB6-8E5D-495F-BF84-C9F7C49074E3}" type="datetimeFigureOut">
              <a:rPr lang="en-CA" smtClean="0"/>
              <a:t>2024-04-25</a:t>
            </a:fld>
            <a:endParaRPr lang="en-CA"/>
          </a:p>
        </p:txBody>
      </p:sp>
      <p:sp>
        <p:nvSpPr>
          <p:cNvPr id="6" name="Footer Placeholder 5">
            <a:extLst>
              <a:ext uri="{FF2B5EF4-FFF2-40B4-BE49-F238E27FC236}">
                <a16:creationId xmlns:a16="http://schemas.microsoft.com/office/drawing/2014/main" id="{4F2A97C7-3FCE-1004-E5CA-C355D227C0D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5056D32-7886-57A4-2ED7-2EBD12C4DE1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9821385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02E1A2-9E5A-FEBE-35A6-C2C44B84E05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01E4B17-0181-BDBB-EBF6-A5B836A69E9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EC00721-629B-E58A-92CD-36EA429CDF85}"/>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77A9FB6-8E5D-495F-BF84-C9F7C49074E3}" type="datetimeFigureOut">
              <a:rPr lang="en-CA" smtClean="0"/>
              <a:t>2024-04-25</a:t>
            </a:fld>
            <a:endParaRPr lang="en-CA"/>
          </a:p>
        </p:txBody>
      </p:sp>
      <p:sp>
        <p:nvSpPr>
          <p:cNvPr id="5" name="Footer Placeholder 4">
            <a:extLst>
              <a:ext uri="{FF2B5EF4-FFF2-40B4-BE49-F238E27FC236}">
                <a16:creationId xmlns:a16="http://schemas.microsoft.com/office/drawing/2014/main" id="{CF83051F-2484-9601-24DB-A47FE0C5047A}"/>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F725CA75-26DF-236D-3362-E95B521142C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707152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4" r:id="rId15"/>
    <p:sldLayoutId id="2147483685" r:id="rId16"/>
    <p:sldLayoutId id="2147483686" r:id="rId17"/>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18.gif"/></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8" name="Google Shape;118;p24"/>
          <p:cNvSpPr txBox="1">
            <a:spLocks noGrp="1"/>
          </p:cNvSpPr>
          <p:nvPr>
            <p:ph type="title"/>
          </p:nvPr>
        </p:nvSpPr>
        <p:spPr>
          <a:xfrm>
            <a:off x="372525" y="1374389"/>
            <a:ext cx="5337717" cy="2089044"/>
          </a:xfrm>
          <a:prstGeom prst="rect">
            <a:avLst/>
          </a:prstGeom>
        </p:spPr>
        <p:txBody>
          <a:bodyPr spcFirstLastPara="1" wrap="square" lIns="0" tIns="0" rIns="0" bIns="0" anchor="t" anchorCtr="0">
            <a:normAutofit fontScale="90000"/>
          </a:bodyPr>
          <a:lstStyle/>
          <a:p>
            <a:pPr algn="l"/>
            <a:r>
              <a:rPr lang="en-US" sz="3100" b="1" i="0" dirty="0">
                <a:solidFill>
                  <a:srgbClr val="180101"/>
                </a:solidFill>
                <a:effectLst/>
                <a:latin typeface="Google Sans" panose="020B0604020202020204" charset="0"/>
                <a:ea typeface="Google Sans" panose="020B0604020202020204" charset="0"/>
                <a:cs typeface="Google Sans" panose="020B0604020202020204" charset="0"/>
              </a:rPr>
              <a:t>Designing for Neurodiversity, Empathy, Human Centric Design and Inclusion in Software Applications</a:t>
            </a:r>
            <a:br>
              <a:rPr lang="en-US" b="1" i="0" dirty="0">
                <a:solidFill>
                  <a:srgbClr val="180101"/>
                </a:solidFill>
                <a:effectLst/>
                <a:latin typeface="Arial" panose="020B0604020202020204" pitchFamily="34" charset="0"/>
              </a:rPr>
            </a:br>
            <a:br>
              <a:rPr lang="en-US" dirty="0"/>
            </a:br>
            <a:endParaRPr dirty="0"/>
          </a:p>
        </p:txBody>
      </p:sp>
      <p:pic>
        <p:nvPicPr>
          <p:cNvPr id="8" name="Picture 7">
            <a:extLst>
              <a:ext uri="{FF2B5EF4-FFF2-40B4-BE49-F238E27FC236}">
                <a16:creationId xmlns:a16="http://schemas.microsoft.com/office/drawing/2014/main" id="{BA550754-2D2F-1777-BF52-8837E6592D50}"/>
              </a:ext>
            </a:extLst>
          </p:cNvPr>
          <p:cNvPicPr>
            <a:picLocks noChangeAspect="1"/>
          </p:cNvPicPr>
          <p:nvPr/>
        </p:nvPicPr>
        <p:blipFill>
          <a:blip r:embed="rId3"/>
          <a:stretch>
            <a:fillRect/>
          </a:stretch>
        </p:blipFill>
        <p:spPr>
          <a:xfrm>
            <a:off x="5710242" y="0"/>
            <a:ext cx="3433757" cy="4705815"/>
          </a:xfrm>
          <a:prstGeom prst="rect">
            <a:avLst/>
          </a:prstGeom>
        </p:spPr>
      </p:pic>
      <p:sp>
        <p:nvSpPr>
          <p:cNvPr id="4" name="Google Shape;118;p24">
            <a:extLst>
              <a:ext uri="{FF2B5EF4-FFF2-40B4-BE49-F238E27FC236}">
                <a16:creationId xmlns:a16="http://schemas.microsoft.com/office/drawing/2014/main" id="{01CA8699-C7AD-BA36-21A2-8A69DA57D012}"/>
              </a:ext>
            </a:extLst>
          </p:cNvPr>
          <p:cNvSpPr txBox="1">
            <a:spLocks/>
          </p:cNvSpPr>
          <p:nvPr/>
        </p:nvSpPr>
        <p:spPr>
          <a:xfrm>
            <a:off x="1442223" y="3769111"/>
            <a:ext cx="4088781" cy="1196899"/>
          </a:xfrm>
          <a:prstGeom prst="rect">
            <a:avLst/>
          </a:prstGeom>
        </p:spPr>
        <p:txBody>
          <a:bodyPr spcFirstLastPara="1" vert="horz" wrap="square" lIns="0" tIns="0" rIns="0" bIns="0" rtlCol="0" anchor="t" anchorCtr="0">
            <a:normAutofit fontScale="97500"/>
          </a:bodyPr>
          <a:lstStyle>
            <a:lvl1pPr lvl="0" algn="l" defTabSz="685800" rtl="0" eaLnBrk="1" latinLnBrk="0" hangingPunct="1">
              <a:lnSpc>
                <a:spcPct val="95000"/>
              </a:lnSpc>
              <a:spcBef>
                <a:spcPts val="0"/>
              </a:spcBef>
              <a:spcAft>
                <a:spcPts val="0"/>
              </a:spcAft>
              <a:buSzPts val="4000"/>
              <a:buNone/>
              <a:defRPr sz="4000" kern="1200">
                <a:solidFill>
                  <a:schemeClr val="tx1"/>
                </a:solidFill>
                <a:latin typeface="+mj-lt"/>
                <a:ea typeface="+mj-ea"/>
                <a:cs typeface="+mj-cs"/>
              </a:defRPr>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r>
              <a:rPr lang="en-US" sz="3000" b="1" dirty="0">
                <a:latin typeface="Google Sans" panose="020B0604020202020204" charset="0"/>
                <a:ea typeface="Google Sans" panose="020B0604020202020204" charset="0"/>
                <a:cs typeface="Google Sans" panose="020B0604020202020204" charset="0"/>
              </a:rPr>
              <a:t>Vaishnavi Venkata Subramanian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92500" lnSpcReduction="20000"/>
          </a:bodyPr>
          <a:lstStyle/>
          <a:p>
            <a:pPr marL="0" lvl="0" indent="0" algn="l" rtl="0">
              <a:spcBef>
                <a:spcPts val="0"/>
              </a:spcBef>
              <a:spcAft>
                <a:spcPts val="1200"/>
              </a:spcAft>
              <a:buNone/>
            </a:pPr>
            <a:endParaRPr/>
          </a:p>
        </p:txBody>
      </p:sp>
      <p:pic>
        <p:nvPicPr>
          <p:cNvPr id="117" name="Google Shape;117;p24" descr="Accessibility for all"/>
          <p:cNvPicPr preferRelativeResize="0"/>
          <p:nvPr/>
        </p:nvPicPr>
        <p:blipFill>
          <a:blip r:embed="rId3">
            <a:alphaModFix/>
          </a:blip>
          <a:stretch>
            <a:fillRect/>
          </a:stretch>
        </p:blipFill>
        <p:spPr>
          <a:xfrm>
            <a:off x="66700" y="-23450"/>
            <a:ext cx="9077299" cy="5105986"/>
          </a:xfrm>
          <a:prstGeom prst="rect">
            <a:avLst/>
          </a:prstGeom>
          <a:noFill/>
          <a:ln>
            <a:noFill/>
          </a:ln>
        </p:spPr>
      </p:pic>
    </p:spTree>
    <p:extLst>
      <p:ext uri="{BB962C8B-B14F-4D97-AF65-F5344CB8AC3E}">
        <p14:creationId xmlns:p14="http://schemas.microsoft.com/office/powerpoint/2010/main" val="168151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050" name="Picture 2" descr="Bell curve graphic depicting normal performance distribution outline diagram. Labeled educational expectation measurement or prediction percentage analysis vector illustration.">
            <a:extLst>
              <a:ext uri="{FF2B5EF4-FFF2-40B4-BE49-F238E27FC236}">
                <a16:creationId xmlns:a16="http://schemas.microsoft.com/office/drawing/2014/main" id="{D38B5F14-8A56-D68A-717C-919B6E7D8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141" y="0"/>
            <a:ext cx="61722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0219FB5-9C5E-D8ED-BC6B-E27EF1226B22}"/>
              </a:ext>
            </a:extLst>
          </p:cNvPr>
          <p:cNvSpPr txBox="1"/>
          <p:nvPr/>
        </p:nvSpPr>
        <p:spPr>
          <a:xfrm>
            <a:off x="4572000" y="4873932"/>
            <a:ext cx="4450081" cy="246221"/>
          </a:xfrm>
          <a:prstGeom prst="rect">
            <a:avLst/>
          </a:prstGeom>
          <a:noFill/>
        </p:spPr>
        <p:txBody>
          <a:bodyPr wrap="square" rtlCol="0">
            <a:spAutoFit/>
          </a:bodyPr>
          <a:lstStyle/>
          <a:p>
            <a:r>
              <a:rPr lang="en-CA" sz="1000" dirty="0"/>
              <a:t>Source : https://www.simplypsychology.org/normal-distribution.html</a:t>
            </a:r>
          </a:p>
        </p:txBody>
      </p:sp>
    </p:spTree>
    <p:extLst>
      <p:ext uri="{BB962C8B-B14F-4D97-AF65-F5344CB8AC3E}">
        <p14:creationId xmlns:p14="http://schemas.microsoft.com/office/powerpoint/2010/main" val="2011810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700" y="750849"/>
            <a:ext cx="4661744" cy="2653990"/>
          </a:xfrm>
          <a:prstGeom prst="rect">
            <a:avLst/>
          </a:prstGeom>
        </p:spPr>
        <p:txBody>
          <a:bodyPr spcFirstLastPara="1" wrap="square" lIns="91425" tIns="91425" rIns="91425" bIns="91425" anchor="b" anchorCtr="0">
            <a:normAutofit/>
          </a:bodyPr>
          <a:lstStyle/>
          <a:p>
            <a:r>
              <a:rPr lang="en-US" sz="4000" b="1" dirty="0"/>
              <a:t>Implement a Forgiving Format to Accommodate Users’ Mistakes</a:t>
            </a:r>
            <a:endParaRPr lang="en" sz="4000" dirty="0"/>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258ED8F2-4ADD-20A3-B71E-546A75A05893}"/>
              </a:ext>
            </a:extLst>
          </p:cNvPr>
          <p:cNvSpPr txBox="1"/>
          <p:nvPr/>
        </p:nvSpPr>
        <p:spPr>
          <a:xfrm>
            <a:off x="122663" y="3752828"/>
            <a:ext cx="5006897" cy="1169551"/>
          </a:xfrm>
          <a:prstGeom prst="rect">
            <a:avLst/>
          </a:prstGeom>
          <a:noFill/>
        </p:spPr>
        <p:txBody>
          <a:bodyPr wrap="square">
            <a:spAutoFit/>
          </a:bodyPr>
          <a:lstStyle/>
          <a:p>
            <a:r>
              <a:rPr lang="en-US" b="0" i="1" dirty="0">
                <a:solidFill>
                  <a:srgbClr val="2B2B2B"/>
                </a:solidFill>
                <a:effectLst/>
                <a:latin typeface="Merriweather" panose="00000500000000000000" pitchFamily="2" charset="0"/>
              </a:rPr>
              <a:t>“We don’t make mistakes, just happy little accidents.”</a:t>
            </a:r>
            <a:br>
              <a:rPr lang="en-US" dirty="0"/>
            </a:br>
            <a:r>
              <a:rPr lang="en-US" b="0" i="1" dirty="0">
                <a:solidFill>
                  <a:srgbClr val="2B2B2B"/>
                </a:solidFill>
                <a:effectLst/>
                <a:latin typeface="Merriweather" panose="00000500000000000000" pitchFamily="2" charset="0"/>
              </a:rPr>
              <a:t>—Bob Ross, American painter, painting instructor, and TV show host</a:t>
            </a:r>
            <a:endParaRPr lang="en-US" i="1" dirty="0">
              <a:solidFill>
                <a:srgbClr val="2B2B2B"/>
              </a:solidFill>
              <a:latin typeface="Merriweather" panose="020F0502020204030204" pitchFamily="2" charset="0"/>
            </a:endParaRPr>
          </a:p>
          <a:p>
            <a:br>
              <a:rPr lang="en-US" dirty="0"/>
            </a:br>
            <a:endParaRPr lang="en-CA" dirty="0"/>
          </a:p>
        </p:txBody>
      </p:sp>
      <p:pic>
        <p:nvPicPr>
          <p:cNvPr id="1026" name="Picture 2">
            <a:extLst>
              <a:ext uri="{FF2B5EF4-FFF2-40B4-BE49-F238E27FC236}">
                <a16:creationId xmlns:a16="http://schemas.microsoft.com/office/drawing/2014/main" id="{4E79CAE5-26D0-3CB2-1983-ECCD1AB40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560" y="0"/>
            <a:ext cx="4014440" cy="507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388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67048" y="750848"/>
            <a:ext cx="3818586" cy="3795393"/>
          </a:xfrm>
          <a:prstGeom prst="rect">
            <a:avLst/>
          </a:prstGeom>
        </p:spPr>
        <p:txBody>
          <a:bodyPr spcFirstLastPara="1" wrap="square" lIns="91425" tIns="91425" rIns="91425" bIns="91425" anchor="b" anchorCtr="0">
            <a:normAutofit/>
          </a:bodyPr>
          <a:lstStyle/>
          <a:p>
            <a:r>
              <a:rPr lang="en-US" sz="4000" b="1" dirty="0"/>
              <a:t>Be Kind and Forgiving</a:t>
            </a:r>
            <a:br>
              <a:rPr lang="en-US" sz="4000" b="1" dirty="0"/>
            </a:br>
            <a:br>
              <a:rPr lang="en-US" sz="4000" b="1" dirty="0"/>
            </a:br>
            <a:r>
              <a:rPr lang="en-US" sz="4000" b="1" dirty="0"/>
              <a:t>Grammarly - Disneyland of Spelling </a:t>
            </a:r>
            <a:endParaRPr lang="en" sz="4000" dirty="0"/>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 name="Picture 5">
            <a:extLst>
              <a:ext uri="{FF2B5EF4-FFF2-40B4-BE49-F238E27FC236}">
                <a16:creationId xmlns:a16="http://schemas.microsoft.com/office/drawing/2014/main" id="{8B8A004A-DAE8-37EC-9AFB-6282C8D7FAED}"/>
              </a:ext>
            </a:extLst>
          </p:cNvPr>
          <p:cNvPicPr>
            <a:picLocks noChangeAspect="1"/>
          </p:cNvPicPr>
          <p:nvPr/>
        </p:nvPicPr>
        <p:blipFill>
          <a:blip r:embed="rId3"/>
          <a:stretch>
            <a:fillRect/>
          </a:stretch>
        </p:blipFill>
        <p:spPr>
          <a:xfrm>
            <a:off x="4007005" y="0"/>
            <a:ext cx="5123795"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Forgot attachment?</a:t>
            </a:r>
            <a:endParaRPr b="1" dirty="0"/>
          </a:p>
        </p:txBody>
      </p:sp>
      <p:sp>
        <p:nvSpPr>
          <p:cNvPr id="187" name="Google Shape;187;p35"/>
          <p:cNvSpPr txBox="1">
            <a:spLocks noGrp="1"/>
          </p:cNvSpPr>
          <p:nvPr>
            <p:ph type="body" idx="1"/>
          </p:nvPr>
        </p:nvSpPr>
        <p:spPr>
          <a:xfrm>
            <a:off x="311700" y="1955179"/>
            <a:ext cx="3719387" cy="2613695"/>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1500" dirty="0">
                <a:solidFill>
                  <a:schemeClr val="dk1"/>
                </a:solidFill>
                <a:latin typeface="Google Sans"/>
                <a:ea typeface="Google Sans"/>
                <a:cs typeface="Google Sans"/>
                <a:sym typeface="Google Sans"/>
              </a:rPr>
              <a:t>Attachments first, message second, subject third, and recipients last. This is my way.</a:t>
            </a:r>
          </a:p>
          <a:p>
            <a:pPr marL="0" lvl="0" indent="0" algn="l" rtl="0">
              <a:spcBef>
                <a:spcPts val="0"/>
              </a:spcBef>
              <a:spcAft>
                <a:spcPts val="1200"/>
              </a:spcAft>
              <a:buNone/>
            </a:pPr>
            <a:endParaRPr lang="en-CA" sz="1500" dirty="0">
              <a:solidFill>
                <a:schemeClr val="dk1"/>
              </a:solidFill>
              <a:latin typeface="Google Sans"/>
              <a:ea typeface="Google Sans"/>
              <a:cs typeface="Google Sans"/>
              <a:sym typeface="Google Sans"/>
            </a:endParaRPr>
          </a:p>
        </p:txBody>
      </p:sp>
      <p:pic>
        <p:nvPicPr>
          <p:cNvPr id="7170" name="Picture 2" descr="Re: Important Docs (*now with attachments) : r/adhdmeme">
            <a:extLst>
              <a:ext uri="{FF2B5EF4-FFF2-40B4-BE49-F238E27FC236}">
                <a16:creationId xmlns:a16="http://schemas.microsoft.com/office/drawing/2014/main" id="{95F163D7-4D1E-4955-0960-76B8D3E590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3850" y="0"/>
            <a:ext cx="5010150" cy="51504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1390185" y="1875750"/>
            <a:ext cx="7389542" cy="1588562"/>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Abundance and not redundance</a:t>
            </a:r>
            <a:endParaRPr lang="en-US" dirty="0"/>
          </a:p>
        </p:txBody>
      </p:sp>
    </p:spTree>
    <p:extLst>
      <p:ext uri="{BB962C8B-B14F-4D97-AF65-F5344CB8AC3E}">
        <p14:creationId xmlns:p14="http://schemas.microsoft.com/office/powerpoint/2010/main" val="1016302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TextBox 4">
            <a:extLst>
              <a:ext uri="{FF2B5EF4-FFF2-40B4-BE49-F238E27FC236}">
                <a16:creationId xmlns:a16="http://schemas.microsoft.com/office/drawing/2014/main" id="{258ED8F2-4ADD-20A3-B71E-546A75A05893}"/>
              </a:ext>
            </a:extLst>
          </p:cNvPr>
          <p:cNvSpPr txBox="1"/>
          <p:nvPr/>
        </p:nvSpPr>
        <p:spPr>
          <a:xfrm>
            <a:off x="122663" y="3752828"/>
            <a:ext cx="5006897" cy="523220"/>
          </a:xfrm>
          <a:prstGeom prst="rect">
            <a:avLst/>
          </a:prstGeom>
          <a:noFill/>
        </p:spPr>
        <p:txBody>
          <a:bodyPr wrap="square">
            <a:spAutoFit/>
          </a:bodyPr>
          <a:lstStyle/>
          <a:p>
            <a:br>
              <a:rPr lang="en-US" dirty="0"/>
            </a:br>
            <a:endParaRPr lang="en-CA" dirty="0"/>
          </a:p>
        </p:txBody>
      </p:sp>
      <p:pic>
        <p:nvPicPr>
          <p:cNvPr id="8194" name="Picture 2" descr="Board view – Asana Help Center">
            <a:extLst>
              <a:ext uri="{FF2B5EF4-FFF2-40B4-BE49-F238E27FC236}">
                <a16:creationId xmlns:a16="http://schemas.microsoft.com/office/drawing/2014/main" id="{7BB14127-DEE0-B25A-66AA-556A2C094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2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746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1405054" y="1875750"/>
            <a:ext cx="5752757" cy="1610865"/>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Canary in the coalmine</a:t>
            </a:r>
            <a:endParaRPr lang="en-US" dirty="0"/>
          </a:p>
        </p:txBody>
      </p:sp>
      <p:pic>
        <p:nvPicPr>
          <p:cNvPr id="2" name="Picture 2" descr="Women Leaving the Top: Canaries in the Coal Mine? | Coal mining, Poetry  art, Canary">
            <a:extLst>
              <a:ext uri="{FF2B5EF4-FFF2-40B4-BE49-F238E27FC236}">
                <a16:creationId xmlns:a16="http://schemas.microsoft.com/office/drawing/2014/main" id="{2B187AE2-AADB-ECE5-390D-CDAA206AB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854" y="1875750"/>
            <a:ext cx="1373412" cy="1421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805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252761" y="126380"/>
            <a:ext cx="4705815" cy="4512527"/>
          </a:xfrm>
          <a:prstGeom prst="rect">
            <a:avLst/>
          </a:prstGeom>
        </p:spPr>
        <p:txBody>
          <a:bodyPr spcFirstLastPara="1" wrap="square" lIns="91425" tIns="91425" rIns="91425" bIns="91425" anchor="b" anchorCtr="0">
            <a:normAutofit/>
          </a:bodyPr>
          <a:lstStyle/>
          <a:p>
            <a:r>
              <a:rPr lang="en-US" sz="3300" dirty="0">
                <a:latin typeface="Google Sans" panose="020B0604020202020204" charset="0"/>
                <a:ea typeface="Google Sans" panose="020B0604020202020204" charset="0"/>
                <a:cs typeface="Google Sans" panose="020B0604020202020204" charset="0"/>
              </a:rPr>
              <a:t>Often the first to sense danger akin to canaries in the coal mine</a:t>
            </a:r>
            <a:br>
              <a:rPr lang="en-US" sz="3300" dirty="0">
                <a:latin typeface="Google Sans" panose="020B0604020202020204" charset="0"/>
                <a:ea typeface="Google Sans" panose="020B0604020202020204" charset="0"/>
                <a:cs typeface="Google Sans" panose="020B0604020202020204" charset="0"/>
              </a:rPr>
            </a:br>
            <a:br>
              <a:rPr lang="en-US" sz="3300" dirty="0">
                <a:latin typeface="Google Sans" panose="020B0604020202020204" charset="0"/>
                <a:ea typeface="Google Sans" panose="020B0604020202020204" charset="0"/>
                <a:cs typeface="Google Sans" panose="020B0604020202020204" charset="0"/>
              </a:rPr>
            </a:br>
            <a:r>
              <a:rPr lang="en-US" sz="3300" dirty="0">
                <a:latin typeface="Google Sans" panose="020B0604020202020204" charset="0"/>
                <a:ea typeface="Google Sans" panose="020B0604020202020204" charset="0"/>
                <a:cs typeface="Google Sans" panose="020B0604020202020204" charset="0"/>
              </a:rPr>
              <a:t>Preventing miscommunication and not overwhelming the users</a:t>
            </a:r>
            <a:endParaRPr lang="en" sz="3300" dirty="0">
              <a:latin typeface="Google Sans" panose="020B0604020202020204" charset="0"/>
              <a:ea typeface="Google Sans" panose="020B0604020202020204" charset="0"/>
              <a:cs typeface="Google Sans" panose="020B0604020202020204" charset="0"/>
            </a:endParaRPr>
          </a:p>
        </p:txBody>
      </p:sp>
      <p:sp>
        <p:nvSpPr>
          <p:cNvPr id="4" name="AutoShape 6" descr="Grammarly works in Microsoft Word">
            <a:extLst>
              <a:ext uri="{FF2B5EF4-FFF2-40B4-BE49-F238E27FC236}">
                <a16:creationId xmlns:a16="http://schemas.microsoft.com/office/drawing/2014/main" id="{11FA02EE-BBCB-FC75-90EB-B0A96B1AC9A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148" name="Picture 4" descr="Canaries in the Investment Coal Mine? | Financial Pathways">
            <a:extLst>
              <a:ext uri="{FF2B5EF4-FFF2-40B4-BE49-F238E27FC236}">
                <a16:creationId xmlns:a16="http://schemas.microsoft.com/office/drawing/2014/main" id="{FA14F825-2210-F3EC-4459-C7D03AD3C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863" y="126380"/>
            <a:ext cx="3992138" cy="28166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BEDC8A9-117F-CC97-F00B-DDF4DCEAE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407" y="3192821"/>
            <a:ext cx="2247049"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994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928055" y="2067059"/>
            <a:ext cx="4243589" cy="235359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Guidelines</a:t>
            </a:r>
            <a:endParaRPr lang="en-US" dirty="0"/>
          </a:p>
        </p:txBody>
      </p:sp>
    </p:spTree>
    <p:extLst>
      <p:ext uri="{BB962C8B-B14F-4D97-AF65-F5344CB8AC3E}">
        <p14:creationId xmlns:p14="http://schemas.microsoft.com/office/powerpoint/2010/main" val="339062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2" name="Picture 1">
            <a:extLst>
              <a:ext uri="{FF2B5EF4-FFF2-40B4-BE49-F238E27FC236}">
                <a16:creationId xmlns:a16="http://schemas.microsoft.com/office/drawing/2014/main" id="{24C62FC7-650B-D4A9-63A6-5BE8BC53BE40}"/>
              </a:ext>
            </a:extLst>
          </p:cNvPr>
          <p:cNvPicPr>
            <a:picLocks noChangeAspect="1"/>
          </p:cNvPicPr>
          <p:nvPr/>
        </p:nvPicPr>
        <p:blipFill>
          <a:blip r:embed="rId3"/>
          <a:stretch>
            <a:fillRect/>
          </a:stretch>
        </p:blipFill>
        <p:spPr>
          <a:xfrm>
            <a:off x="2256796" y="0"/>
            <a:ext cx="4244899" cy="514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95F68F-F625-9BCA-FA5D-776E4FE998E9}"/>
              </a:ext>
            </a:extLst>
          </p:cNvPr>
          <p:cNvSpPr txBox="1"/>
          <p:nvPr/>
        </p:nvSpPr>
        <p:spPr>
          <a:xfrm>
            <a:off x="103030" y="747290"/>
            <a:ext cx="8925059" cy="3974229"/>
          </a:xfrm>
          <a:prstGeom prst="rect">
            <a:avLst/>
          </a:prstGeom>
          <a:noFill/>
        </p:spPr>
        <p:txBody>
          <a:bodyPr wrap="square">
            <a:spAutoFit/>
          </a:bodyPr>
          <a:lstStyle/>
          <a:p>
            <a:pPr marL="285750" indent="-285750" algn="just">
              <a:spcAft>
                <a:spcPts val="1200"/>
              </a:spcAft>
            </a:pPr>
            <a:endParaRPr lang="en-US" sz="1600" b="1" dirty="0">
              <a:latin typeface="Google Sans" panose="020B0604020202020204" charset="0"/>
              <a:ea typeface="Google Sans" panose="020B0604020202020204" charset="0"/>
              <a:cs typeface="Google Sans" panose="020B0604020202020204" charset="0"/>
              <a:sym typeface="Arial"/>
            </a:endParaRPr>
          </a:p>
          <a:p>
            <a:pPr algn="just">
              <a:spcAft>
                <a:spcPts val="1200"/>
              </a:spcAft>
            </a:pPr>
            <a:r>
              <a:rPr lang="en-US" sz="1600" b="1" dirty="0">
                <a:latin typeface="Google Sans" panose="020B0604020202020204" charset="0"/>
                <a:ea typeface="Google Sans" panose="020B0604020202020204" charset="0"/>
                <a:cs typeface="Google Sans" panose="020B0604020202020204" charset="0"/>
                <a:sym typeface="Arial"/>
              </a:rPr>
              <a:t>Interpretable messages</a:t>
            </a:r>
          </a:p>
          <a:p>
            <a:pPr marL="0" lvl="0" indent="0" algn="just" rtl="0">
              <a:lnSpc>
                <a:spcPct val="115000"/>
              </a:lnSpc>
              <a:spcBef>
                <a:spcPts val="0"/>
              </a:spcBef>
              <a:spcAft>
                <a:spcPts val="1200"/>
              </a:spcAft>
              <a:buSzPts val="1600"/>
              <a:buNone/>
            </a:pPr>
            <a:r>
              <a:rPr lang="en-US" sz="1600" dirty="0">
                <a:latin typeface="Google Sans" panose="020B0604020202020204" charset="0"/>
                <a:ea typeface="Google Sans" panose="020B0604020202020204" charset="0"/>
                <a:cs typeface="Google Sans" panose="020B0604020202020204" charset="0"/>
                <a:sym typeface="Arial"/>
              </a:rPr>
              <a:t>Avoid use of characters that look alike </a:t>
            </a:r>
          </a:p>
          <a:p>
            <a:pPr marL="0" lvl="0" indent="0" algn="just" rtl="0">
              <a:lnSpc>
                <a:spcPct val="115000"/>
              </a:lnSpc>
              <a:spcBef>
                <a:spcPts val="0"/>
              </a:spcBef>
              <a:spcAft>
                <a:spcPts val="1200"/>
              </a:spcAft>
              <a:buSzPts val="1600"/>
              <a:buNone/>
            </a:pPr>
            <a:r>
              <a:rPr lang="en-US" sz="1600" dirty="0">
                <a:latin typeface="Google Sans" panose="020B0604020202020204" charset="0"/>
                <a:ea typeface="Google Sans" panose="020B0604020202020204" charset="0"/>
                <a:cs typeface="Google Sans" panose="020B0604020202020204" charset="0"/>
                <a:sym typeface="Arial"/>
              </a:rPr>
              <a:t> E.g. 1lI, B8, QO0CD, and break up long strings in phone numbers e.g. (000) 000–0000</a:t>
            </a:r>
          </a:p>
          <a:p>
            <a:pPr algn="just">
              <a:spcAft>
                <a:spcPts val="1200"/>
              </a:spcAft>
            </a:pPr>
            <a:r>
              <a:rPr lang="en-US" sz="1600" b="1" dirty="0">
                <a:latin typeface="Google Sans" panose="020B0604020202020204" charset="0"/>
                <a:ea typeface="Google Sans" panose="020B0604020202020204" charset="0"/>
                <a:cs typeface="Google Sans" panose="020B0604020202020204" charset="0"/>
                <a:sym typeface="Arial"/>
              </a:rPr>
              <a:t>Stick to active voice </a:t>
            </a:r>
            <a:r>
              <a:rPr lang="en-US" sz="1600" dirty="0">
                <a:latin typeface="Google Sans" panose="020B0604020202020204" charset="0"/>
                <a:ea typeface="Google Sans" panose="020B0604020202020204" charset="0"/>
                <a:cs typeface="Google Sans" panose="020B0604020202020204" charset="0"/>
                <a:sym typeface="Arial"/>
              </a:rPr>
              <a:t>: Passive voice sentences are longer and harder to comprehend. Users with ADHD will get bored, dyslexics will have even more trouble reading, and so will readers on the spectrum.</a:t>
            </a:r>
          </a:p>
          <a:p>
            <a:pPr algn="just">
              <a:spcAft>
                <a:spcPts val="1200"/>
              </a:spcAft>
            </a:pPr>
            <a:r>
              <a:rPr lang="en-US" sz="1600" b="1" dirty="0">
                <a:latin typeface="Google Sans" panose="020B0604020202020204" charset="0"/>
                <a:ea typeface="Google Sans" panose="020B0604020202020204" charset="0"/>
                <a:cs typeface="Google Sans" panose="020B0604020202020204" charset="0"/>
                <a:sym typeface="Arial"/>
              </a:rPr>
              <a:t>Avoid metaphors </a:t>
            </a:r>
            <a:r>
              <a:rPr lang="en-US" sz="1600" dirty="0">
                <a:latin typeface="Google Sans" panose="020B0604020202020204" charset="0"/>
                <a:ea typeface="Google Sans" panose="020B0604020202020204" charset="0"/>
                <a:cs typeface="Google Sans" panose="020B0604020202020204" charset="0"/>
                <a:sym typeface="Arial"/>
              </a:rPr>
              <a:t>: Trouble understanding metaphors, such as idioms and other abstract figures of speech. </a:t>
            </a:r>
          </a:p>
          <a:p>
            <a:pPr algn="just">
              <a:spcAft>
                <a:spcPts val="1200"/>
              </a:spcAft>
            </a:pPr>
            <a:r>
              <a:rPr lang="en-US" sz="1600" dirty="0">
                <a:latin typeface="Google Sans" panose="020B0604020202020204" charset="0"/>
                <a:ea typeface="Google Sans" panose="020B0604020202020204" charset="0"/>
                <a:cs typeface="Google Sans" panose="020B0604020202020204" charset="0"/>
                <a:sym typeface="Arial"/>
              </a:rPr>
              <a:t> </a:t>
            </a:r>
            <a:r>
              <a:rPr lang="en-US" sz="1600" dirty="0">
                <a:latin typeface="Google Sans" panose="020B0604020202020204" charset="0"/>
                <a:ea typeface="Google Sans" panose="020B0604020202020204" charset="0"/>
                <a:cs typeface="Google Sans" panose="020B0604020202020204" charset="0"/>
              </a:rPr>
              <a:t> </a:t>
            </a:r>
            <a:r>
              <a:rPr lang="en-US" sz="1600" dirty="0">
                <a:latin typeface="Google Sans" panose="020B0604020202020204" charset="0"/>
                <a:ea typeface="Google Sans" panose="020B0604020202020204" charset="0"/>
                <a:cs typeface="Google Sans" panose="020B0604020202020204" charset="0"/>
                <a:sym typeface="Arial"/>
              </a:rPr>
              <a:t>E.g. Instead of calling it a day, it’s more inclusive to say that something is done.</a:t>
            </a:r>
          </a:p>
          <a:p>
            <a:pPr marL="0" lvl="0" indent="0" algn="l" rtl="0">
              <a:lnSpc>
                <a:spcPct val="115000"/>
              </a:lnSpc>
              <a:spcBef>
                <a:spcPts val="0"/>
              </a:spcBef>
              <a:spcAft>
                <a:spcPts val="1200"/>
              </a:spcAft>
              <a:buSzPts val="1600"/>
              <a:buNone/>
            </a:pPr>
            <a:endParaRPr lang="en-US" sz="1600" dirty="0">
              <a:latin typeface="Google Sans" panose="020B0604020202020204" charset="0"/>
              <a:ea typeface="Google Sans" panose="020B0604020202020204" charset="0"/>
              <a:cs typeface="Google Sans" panose="020B0604020202020204" charset="0"/>
              <a:sym typeface="Arial"/>
            </a:endParaRPr>
          </a:p>
        </p:txBody>
      </p:sp>
      <p:sp>
        <p:nvSpPr>
          <p:cNvPr id="4" name="Google Shape;273;p49">
            <a:extLst>
              <a:ext uri="{FF2B5EF4-FFF2-40B4-BE49-F238E27FC236}">
                <a16:creationId xmlns:a16="http://schemas.microsoft.com/office/drawing/2014/main" id="{5657C18F-3153-5686-6CC6-BDFCC4BB7AD1}"/>
              </a:ext>
            </a:extLst>
          </p:cNvPr>
          <p:cNvSpPr txBox="1"/>
          <p:nvPr/>
        </p:nvSpPr>
        <p:spPr>
          <a:xfrm>
            <a:off x="1" y="138826"/>
            <a:ext cx="7456448" cy="433603"/>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3100"/>
              <a:buFont typeface="Google Sans"/>
              <a:buNone/>
            </a:pPr>
            <a:r>
              <a:rPr lang="en" sz="2500" b="0" i="0" u="none" strike="noStrike" cap="none" dirty="0">
                <a:solidFill>
                  <a:schemeClr val="dk1"/>
                </a:solidFill>
                <a:latin typeface="Google Sans"/>
                <a:ea typeface="Google Sans"/>
                <a:cs typeface="Google Sans"/>
                <a:sym typeface="Google Sans"/>
              </a:rPr>
              <a:t>Guidelines</a:t>
            </a:r>
            <a:endParaRPr sz="100" dirty="0">
              <a:solidFill>
                <a:schemeClr val="dk1"/>
              </a:solidFill>
            </a:endParaRPr>
          </a:p>
        </p:txBody>
      </p:sp>
    </p:spTree>
    <p:extLst>
      <p:ext uri="{BB962C8B-B14F-4D97-AF65-F5344CB8AC3E}">
        <p14:creationId xmlns:p14="http://schemas.microsoft.com/office/powerpoint/2010/main" val="2399867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95F68F-F625-9BCA-FA5D-776E4FE998E9}"/>
              </a:ext>
            </a:extLst>
          </p:cNvPr>
          <p:cNvSpPr txBox="1"/>
          <p:nvPr/>
        </p:nvSpPr>
        <p:spPr>
          <a:xfrm>
            <a:off x="115910" y="747290"/>
            <a:ext cx="9028090" cy="4054251"/>
          </a:xfrm>
          <a:prstGeom prst="rect">
            <a:avLst/>
          </a:prstGeom>
          <a:noFill/>
        </p:spPr>
        <p:txBody>
          <a:bodyPr wrap="square">
            <a:spAutoFit/>
          </a:bodyPr>
          <a:lstStyle/>
          <a:p>
            <a:r>
              <a:rPr lang="en-US" sz="1600" b="1" dirty="0">
                <a:latin typeface="Google Sans" panose="020B0604020202020204" charset="0"/>
                <a:ea typeface="Google Sans" panose="020B0604020202020204" charset="0"/>
                <a:cs typeface="Google Sans" panose="020B0604020202020204" charset="0"/>
              </a:rPr>
              <a:t>Format your writing :</a:t>
            </a:r>
            <a:r>
              <a:rPr lang="en-US" sz="1600" dirty="0">
                <a:latin typeface="Google Sans" panose="020B0604020202020204" charset="0"/>
                <a:ea typeface="Google Sans" panose="020B0604020202020204" charset="0"/>
                <a:cs typeface="Google Sans" panose="020B0604020202020204" charset="0"/>
              </a:rPr>
              <a:t> Divide large chunks of text into smaller paragraphs. </a:t>
            </a:r>
          </a:p>
          <a:p>
            <a:r>
              <a:rPr lang="en-US" sz="1600" dirty="0">
                <a:latin typeface="Google Sans" panose="020B0604020202020204" charset="0"/>
                <a:ea typeface="Google Sans" panose="020B0604020202020204" charset="0"/>
                <a:cs typeface="Google Sans" panose="020B0604020202020204" charset="0"/>
              </a:rPr>
              <a:t>    It is challenging for people struggling with limited attention spans. </a:t>
            </a:r>
          </a:p>
          <a:p>
            <a:pPr>
              <a:buFont typeface="Arial" panose="020B0604020202020204" pitchFamily="34" charset="0"/>
              <a:buChar char="•"/>
            </a:pPr>
            <a:endParaRPr lang="en-US" sz="1600" dirty="0">
              <a:latin typeface="Google Sans" panose="020B0604020202020204" charset="0"/>
              <a:ea typeface="Google Sans" panose="020B0604020202020204" charset="0"/>
              <a:cs typeface="Google Sans" panose="020B0604020202020204" charset="0"/>
            </a:endParaRPr>
          </a:p>
          <a:p>
            <a:pPr>
              <a:buFont typeface="Arial" panose="020B0604020202020204" pitchFamily="34" charset="0"/>
              <a:buChar char="•"/>
            </a:pPr>
            <a:endParaRPr lang="en-US" sz="1600" dirty="0">
              <a:latin typeface="Google Sans" panose="020B0604020202020204" charset="0"/>
              <a:ea typeface="Google Sans" panose="020B0604020202020204" charset="0"/>
              <a:cs typeface="Google Sans" panose="020B0604020202020204" charset="0"/>
            </a:endParaRPr>
          </a:p>
          <a:p>
            <a:r>
              <a:rPr lang="en-US" sz="1600" b="1" dirty="0">
                <a:latin typeface="Google Sans" panose="020B0604020202020204" charset="0"/>
                <a:ea typeface="Google Sans" panose="020B0604020202020204" charset="0"/>
                <a:cs typeface="Google Sans" panose="020B0604020202020204" charset="0"/>
              </a:rPr>
              <a:t>Use descriptive buttons :</a:t>
            </a:r>
            <a:r>
              <a:rPr lang="en-US" sz="1600" dirty="0">
                <a:latin typeface="Google Sans" panose="020B0604020202020204" charset="0"/>
                <a:ea typeface="Google Sans" panose="020B0604020202020204" charset="0"/>
                <a:cs typeface="Google Sans" panose="020B0604020202020204" charset="0"/>
              </a:rPr>
              <a:t> No vague microcopy, such as </a:t>
            </a:r>
            <a:r>
              <a:rPr lang="en-US" sz="1600" i="1" dirty="0">
                <a:latin typeface="Google Sans" panose="020B0604020202020204" charset="0"/>
                <a:ea typeface="Google Sans" panose="020B0604020202020204" charset="0"/>
                <a:cs typeface="Google Sans" panose="020B0604020202020204" charset="0"/>
              </a:rPr>
              <a:t>Click here.</a:t>
            </a:r>
          </a:p>
          <a:p>
            <a:pPr marL="127000" indent="0">
              <a:buNone/>
            </a:pPr>
            <a:endParaRPr lang="en-US" sz="1600" i="1" dirty="0">
              <a:latin typeface="Google Sans" panose="020B0604020202020204" charset="0"/>
              <a:ea typeface="Google Sans" panose="020B0604020202020204" charset="0"/>
              <a:cs typeface="Google Sans" panose="020B0604020202020204" charset="0"/>
            </a:endParaRPr>
          </a:p>
          <a:p>
            <a:pPr marL="127000" indent="0">
              <a:buNone/>
            </a:pPr>
            <a:r>
              <a:rPr lang="en-US" sz="1600" i="1" dirty="0">
                <a:latin typeface="Google Sans" panose="020B0604020202020204" charset="0"/>
                <a:ea typeface="Google Sans" panose="020B0604020202020204" charset="0"/>
                <a:cs typeface="Google Sans" panose="020B0604020202020204" charset="0"/>
              </a:rPr>
              <a:t>  </a:t>
            </a:r>
            <a:r>
              <a:rPr lang="en-US" sz="1600" dirty="0">
                <a:latin typeface="Google Sans" panose="020B0604020202020204" charset="0"/>
                <a:ea typeface="Google Sans" panose="020B0604020202020204" charset="0"/>
                <a:cs typeface="Google Sans" panose="020B0604020202020204" charset="0"/>
              </a:rPr>
              <a:t> Describe the purpose of the button.</a:t>
            </a:r>
          </a:p>
          <a:p>
            <a:pPr marL="127000" indent="0">
              <a:buNone/>
            </a:pPr>
            <a:r>
              <a:rPr lang="en-US" sz="1600" dirty="0">
                <a:latin typeface="Google Sans" panose="020B0604020202020204" charset="0"/>
                <a:ea typeface="Google Sans" panose="020B0604020202020204" charset="0"/>
                <a:cs typeface="Google Sans" panose="020B0604020202020204" charset="0"/>
              </a:rPr>
              <a:t>   Example: </a:t>
            </a:r>
            <a:r>
              <a:rPr lang="en-US" sz="1600" i="1" dirty="0">
                <a:latin typeface="Google Sans" panose="020B0604020202020204" charset="0"/>
                <a:ea typeface="Google Sans" panose="020B0604020202020204" charset="0"/>
                <a:cs typeface="Google Sans" panose="020B0604020202020204" charset="0"/>
              </a:rPr>
              <a:t>Upload images, Register, Download the e-book</a:t>
            </a:r>
            <a:r>
              <a:rPr lang="en-US" sz="1600" dirty="0">
                <a:latin typeface="Google Sans" panose="020B0604020202020204" charset="0"/>
                <a:ea typeface="Google Sans" panose="020B0604020202020204" charset="0"/>
                <a:cs typeface="Google Sans" panose="020B0604020202020204" charset="0"/>
              </a:rPr>
              <a:t>. </a:t>
            </a:r>
          </a:p>
          <a:p>
            <a:pPr marL="127000" indent="0">
              <a:buNone/>
            </a:pPr>
            <a:r>
              <a:rPr lang="en-US" sz="1600" dirty="0">
                <a:latin typeface="Google Sans" panose="020B0604020202020204" charset="0"/>
                <a:ea typeface="Google Sans" panose="020B0604020202020204" charset="0"/>
                <a:cs typeface="Google Sans" panose="020B0604020202020204" charset="0"/>
              </a:rPr>
              <a:t>   This simple change makes  navigation smoother and reduces anxiety.</a:t>
            </a:r>
          </a:p>
          <a:p>
            <a:endParaRPr lang="en-CA" sz="1600" dirty="0">
              <a:latin typeface="Google Sans" panose="020B0604020202020204" charset="0"/>
              <a:ea typeface="Google Sans" panose="020B0604020202020204" charset="0"/>
              <a:cs typeface="Google Sans" panose="020B0604020202020204" charset="0"/>
            </a:endParaRPr>
          </a:p>
          <a:p>
            <a:r>
              <a:rPr lang="en-US" sz="1600" b="1" dirty="0">
                <a:latin typeface="Google Sans" panose="020B0604020202020204" charset="0"/>
                <a:ea typeface="Google Sans" panose="020B0604020202020204" charset="0"/>
                <a:cs typeface="Google Sans" panose="020B0604020202020204" charset="0"/>
              </a:rPr>
              <a:t>Be careful with animations :</a:t>
            </a:r>
            <a:r>
              <a:rPr lang="en-US" sz="1600" dirty="0">
                <a:latin typeface="Google Sans" panose="020B0604020202020204" charset="0"/>
                <a:ea typeface="Google Sans" panose="020B0604020202020204" charset="0"/>
                <a:cs typeface="Google Sans" panose="020B0604020202020204" charset="0"/>
              </a:rPr>
              <a:t> Too much stimulation can induce anxiety in people on the autism spectrum, which may even lead to physical pain, withdrawal, or meltdown. </a:t>
            </a:r>
          </a:p>
          <a:p>
            <a:endParaRPr lang="en-US" sz="1600" dirty="0">
              <a:latin typeface="Google Sans" panose="020B0604020202020204" charset="0"/>
              <a:ea typeface="Google Sans" panose="020B0604020202020204" charset="0"/>
              <a:cs typeface="Google Sans" panose="020B0604020202020204" charset="0"/>
            </a:endParaRPr>
          </a:p>
          <a:p>
            <a:r>
              <a:rPr lang="en-US" sz="1600" b="1" dirty="0">
                <a:latin typeface="Google Sans" panose="020B0604020202020204" charset="0"/>
                <a:ea typeface="Google Sans" panose="020B0604020202020204" charset="0"/>
                <a:cs typeface="Google Sans" panose="020B0604020202020204" charset="0"/>
              </a:rPr>
              <a:t>Use of animated elements </a:t>
            </a:r>
            <a:r>
              <a:rPr lang="en-US" sz="1600" dirty="0">
                <a:latin typeface="Google Sans" panose="020B0604020202020204" charset="0"/>
                <a:ea typeface="Google Sans" panose="020B0604020202020204" charset="0"/>
                <a:cs typeface="Google Sans" panose="020B0604020202020204" charset="0"/>
              </a:rPr>
              <a:t>: should be limited to instances when it serves a purpose.</a:t>
            </a:r>
          </a:p>
          <a:p>
            <a:r>
              <a:rPr lang="en-US" sz="1600" dirty="0">
                <a:latin typeface="Google Sans" panose="020B0604020202020204" charset="0"/>
                <a:ea typeface="Google Sans" panose="020B0604020202020204" charset="0"/>
                <a:cs typeface="Google Sans" panose="020B0604020202020204" charset="0"/>
              </a:rPr>
              <a:t> Also remember not to make them too invasive.</a:t>
            </a:r>
          </a:p>
          <a:p>
            <a:pPr marL="0" lvl="0" indent="0" algn="l" rtl="0">
              <a:lnSpc>
                <a:spcPct val="115000"/>
              </a:lnSpc>
              <a:spcBef>
                <a:spcPts val="0"/>
              </a:spcBef>
              <a:spcAft>
                <a:spcPts val="1200"/>
              </a:spcAft>
              <a:buSzPts val="1600"/>
              <a:buNone/>
            </a:pPr>
            <a:endParaRPr lang="en-US" sz="1600" dirty="0">
              <a:latin typeface="Google Sans" panose="020B0604020202020204" charset="0"/>
              <a:ea typeface="Google Sans" panose="020B0604020202020204" charset="0"/>
              <a:cs typeface="Google Sans" panose="020B0604020202020204" charset="0"/>
              <a:sym typeface="Arial"/>
            </a:endParaRPr>
          </a:p>
        </p:txBody>
      </p:sp>
      <p:sp>
        <p:nvSpPr>
          <p:cNvPr id="4" name="Google Shape;273;p49">
            <a:extLst>
              <a:ext uri="{FF2B5EF4-FFF2-40B4-BE49-F238E27FC236}">
                <a16:creationId xmlns:a16="http://schemas.microsoft.com/office/drawing/2014/main" id="{5657C18F-3153-5686-6CC6-BDFCC4BB7AD1}"/>
              </a:ext>
            </a:extLst>
          </p:cNvPr>
          <p:cNvSpPr txBox="1"/>
          <p:nvPr/>
        </p:nvSpPr>
        <p:spPr>
          <a:xfrm>
            <a:off x="1" y="138826"/>
            <a:ext cx="7456448" cy="433603"/>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3100"/>
              <a:buFont typeface="Google Sans"/>
              <a:buNone/>
            </a:pPr>
            <a:r>
              <a:rPr lang="en" sz="2500" b="0" i="0" u="none" strike="noStrike" cap="none" dirty="0">
                <a:solidFill>
                  <a:schemeClr val="dk1"/>
                </a:solidFill>
                <a:latin typeface="Google Sans"/>
                <a:ea typeface="Google Sans"/>
                <a:cs typeface="Google Sans"/>
                <a:sym typeface="Google Sans"/>
              </a:rPr>
              <a:t>Guidelines</a:t>
            </a:r>
            <a:endParaRPr sz="100" dirty="0">
              <a:solidFill>
                <a:schemeClr val="dk1"/>
              </a:solidFill>
            </a:endParaRPr>
          </a:p>
        </p:txBody>
      </p:sp>
    </p:spTree>
    <p:extLst>
      <p:ext uri="{BB962C8B-B14F-4D97-AF65-F5344CB8AC3E}">
        <p14:creationId xmlns:p14="http://schemas.microsoft.com/office/powerpoint/2010/main" val="388420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43"/>
          <p:cNvSpPr txBox="1">
            <a:spLocks noGrp="1"/>
          </p:cNvSpPr>
          <p:nvPr>
            <p:ph type="title"/>
          </p:nvPr>
        </p:nvSpPr>
        <p:spPr>
          <a:xfrm>
            <a:off x="182294" y="330825"/>
            <a:ext cx="5586604" cy="4481849"/>
          </a:xfrm>
          <a:prstGeom prst="rect">
            <a:avLst/>
          </a:prstGeom>
        </p:spPr>
        <p:txBody>
          <a:bodyPr spcFirstLastPara="1" wrap="square" lIns="91425" tIns="91425" rIns="91425" bIns="91425" anchor="t" anchorCtr="0">
            <a:normAutofit/>
          </a:bodyPr>
          <a:lstStyle/>
          <a:p>
            <a:pPr marL="127000" indent="0">
              <a:buNone/>
            </a:pPr>
            <a:r>
              <a:rPr lang="en-US" sz="2800" dirty="0">
                <a:latin typeface="Google Sans" panose="020B0604020202020204" charset="0"/>
                <a:ea typeface="Google Sans" panose="020B0604020202020204" charset="0"/>
                <a:cs typeface="Google Sans" panose="020B0604020202020204" charset="0"/>
              </a:rPr>
              <a:t>Avoid autoplay</a:t>
            </a: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Unexpected movement is surprising and scary, not to mention the sound!</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dirty="0">
                <a:effectLst/>
                <a:latin typeface="Google Sans" panose="020B0604020202020204" charset="0"/>
                <a:ea typeface="Google Sans" panose="020B0604020202020204" charset="0"/>
                <a:cs typeface="Google Sans" panose="020B0604020202020204" charset="0"/>
              </a:rPr>
              <a:t>Add subtitles and captions</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Bring in the perspective of ND users </a:t>
            </a: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Perform user testing and focus groups with them.</a:t>
            </a:r>
            <a:endParaRPr lang="en-CA" sz="2800" dirty="0">
              <a:latin typeface="Google Sans" panose="020B0604020202020204" charset="0"/>
              <a:ea typeface="Google Sans" panose="020B0604020202020204" charset="0"/>
              <a:cs typeface="Google Sans" panose="020B0604020202020204" charset="0"/>
            </a:endParaRPr>
          </a:p>
        </p:txBody>
      </p:sp>
      <p:pic>
        <p:nvPicPr>
          <p:cNvPr id="2" name="Picture 1">
            <a:extLst>
              <a:ext uri="{FF2B5EF4-FFF2-40B4-BE49-F238E27FC236}">
                <a16:creationId xmlns:a16="http://schemas.microsoft.com/office/drawing/2014/main" id="{07501CD2-C6C9-C101-911B-98E270E3D7C7}"/>
              </a:ext>
            </a:extLst>
          </p:cNvPr>
          <p:cNvPicPr>
            <a:picLocks noChangeAspect="1"/>
          </p:cNvPicPr>
          <p:nvPr/>
        </p:nvPicPr>
        <p:blipFill>
          <a:blip r:embed="rId3"/>
          <a:stretch>
            <a:fillRect/>
          </a:stretch>
        </p:blipFill>
        <p:spPr>
          <a:xfrm>
            <a:off x="5922184" y="2463460"/>
            <a:ext cx="2509874" cy="1678030"/>
          </a:xfrm>
          <a:prstGeom prst="rect">
            <a:avLst/>
          </a:prstGeom>
        </p:spPr>
      </p:pic>
      <p:pic>
        <p:nvPicPr>
          <p:cNvPr id="3" name="Picture 2">
            <a:extLst>
              <a:ext uri="{FF2B5EF4-FFF2-40B4-BE49-F238E27FC236}">
                <a16:creationId xmlns:a16="http://schemas.microsoft.com/office/drawing/2014/main" id="{99FC0E22-753B-969D-1076-4511B4CE3002}"/>
              </a:ext>
            </a:extLst>
          </p:cNvPr>
          <p:cNvPicPr>
            <a:picLocks noChangeAspect="1"/>
          </p:cNvPicPr>
          <p:nvPr/>
        </p:nvPicPr>
        <p:blipFill>
          <a:blip r:embed="rId4"/>
          <a:stretch>
            <a:fillRect/>
          </a:stretch>
        </p:blipFill>
        <p:spPr>
          <a:xfrm>
            <a:off x="5912894" y="725644"/>
            <a:ext cx="2509874" cy="1333500"/>
          </a:xfrm>
          <a:prstGeom prst="rect">
            <a:avLst/>
          </a:prstGeom>
        </p:spPr>
      </p:pic>
    </p:spTree>
    <p:extLst>
      <p:ext uri="{BB962C8B-B14F-4D97-AF65-F5344CB8AC3E}">
        <p14:creationId xmlns:p14="http://schemas.microsoft.com/office/powerpoint/2010/main" val="1926359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43"/>
          <p:cNvSpPr txBox="1">
            <a:spLocks noGrp="1"/>
          </p:cNvSpPr>
          <p:nvPr>
            <p:ph type="title"/>
          </p:nvPr>
        </p:nvSpPr>
        <p:spPr>
          <a:xfrm>
            <a:off x="73870" y="698182"/>
            <a:ext cx="4884706" cy="4230710"/>
          </a:xfrm>
          <a:prstGeom prst="rect">
            <a:avLst/>
          </a:prstGeom>
        </p:spPr>
        <p:txBody>
          <a:bodyPr spcFirstLastPara="1" wrap="square" lIns="91425" tIns="91425" rIns="91425" bIns="91425" anchor="t" anchorCtr="0">
            <a:normAutofit/>
          </a:bodyPr>
          <a:lstStyle/>
          <a:p>
            <a:pPr marL="127000" indent="0">
              <a:buNone/>
            </a:pPr>
            <a:r>
              <a:rPr lang="en-US" sz="2800" dirty="0">
                <a:latin typeface="Google Sans" panose="020B0604020202020204" charset="0"/>
                <a:ea typeface="Google Sans" panose="020B0604020202020204" charset="0"/>
                <a:cs typeface="Google Sans" panose="020B0604020202020204" charset="0"/>
              </a:rPr>
              <a:t>Aim to visually please, rather than disturb.</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Abstain from auto play in websites and music that suddenly appears out of nowhere.</a:t>
            </a:r>
            <a:br>
              <a:rPr lang="en-US" sz="2800" dirty="0">
                <a:latin typeface="Google Sans" panose="020B0604020202020204" charset="0"/>
                <a:ea typeface="Google Sans" panose="020B0604020202020204" charset="0"/>
                <a:cs typeface="Google Sans" panose="020B0604020202020204" charset="0"/>
              </a:rPr>
            </a:br>
            <a:br>
              <a:rPr lang="en-US" sz="2800" dirty="0">
                <a:latin typeface="Google Sans" panose="020B0604020202020204" charset="0"/>
                <a:ea typeface="Google Sans" panose="020B0604020202020204" charset="0"/>
                <a:cs typeface="Google Sans" panose="020B0604020202020204" charset="0"/>
              </a:rPr>
            </a:br>
            <a:r>
              <a:rPr lang="en-US" sz="2800" dirty="0">
                <a:latin typeface="Google Sans" panose="020B0604020202020204" charset="0"/>
                <a:ea typeface="Google Sans" panose="020B0604020202020204" charset="0"/>
                <a:cs typeface="Google Sans" panose="020B0604020202020204" charset="0"/>
              </a:rPr>
              <a:t>Skip highly vibrant colors.</a:t>
            </a:r>
            <a:br>
              <a:rPr lang="en-US" sz="2800" dirty="0">
                <a:latin typeface="Google Sans" panose="020B0604020202020204" charset="0"/>
                <a:ea typeface="Google Sans" panose="020B0604020202020204" charset="0"/>
                <a:cs typeface="Google Sans" panose="020B0604020202020204" charset="0"/>
              </a:rPr>
            </a:br>
            <a:endParaRPr lang="en-CA" sz="2400" dirty="0">
              <a:latin typeface="Google Sans" panose="020B0604020202020204" charset="0"/>
              <a:ea typeface="Google Sans" panose="020B0604020202020204" charset="0"/>
              <a:cs typeface="Google Sans" panose="020B0604020202020204" charset="0"/>
            </a:endParaRPr>
          </a:p>
        </p:txBody>
      </p:sp>
      <p:pic>
        <p:nvPicPr>
          <p:cNvPr id="1026" name="Picture 2" descr="bright_saturated-button">
            <a:extLst>
              <a:ext uri="{FF2B5EF4-FFF2-40B4-BE49-F238E27FC236}">
                <a16:creationId xmlns:a16="http://schemas.microsoft.com/office/drawing/2014/main" id="{EB13F083-8302-3B7E-08B7-18E75C06D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146" y="912254"/>
            <a:ext cx="3995854"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977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ADAB5-9766-78AC-A4D1-082A7972E869}"/>
              </a:ext>
            </a:extLst>
          </p:cNvPr>
          <p:cNvSpPr>
            <a:spLocks noGrp="1"/>
          </p:cNvSpPr>
          <p:nvPr>
            <p:ph type="title"/>
          </p:nvPr>
        </p:nvSpPr>
        <p:spPr/>
        <p:txBody>
          <a:bodyPr/>
          <a:lstStyle/>
          <a:p>
            <a:pPr algn="ctr"/>
            <a:r>
              <a:rPr lang="en-CA" dirty="0"/>
              <a:t>Takeaways</a:t>
            </a:r>
          </a:p>
        </p:txBody>
      </p:sp>
      <p:sp>
        <p:nvSpPr>
          <p:cNvPr id="3" name="Text Placeholder 2">
            <a:extLst>
              <a:ext uri="{FF2B5EF4-FFF2-40B4-BE49-F238E27FC236}">
                <a16:creationId xmlns:a16="http://schemas.microsoft.com/office/drawing/2014/main" id="{DA289655-A2B2-67E1-8216-E9FAEAA4627F}"/>
              </a:ext>
            </a:extLst>
          </p:cNvPr>
          <p:cNvSpPr>
            <a:spLocks noGrp="1"/>
          </p:cNvSpPr>
          <p:nvPr>
            <p:ph type="body" idx="1"/>
          </p:nvPr>
        </p:nvSpPr>
        <p:spPr>
          <a:xfrm>
            <a:off x="311699" y="1152475"/>
            <a:ext cx="8297041" cy="3416400"/>
          </a:xfrm>
        </p:spPr>
        <p:txBody>
          <a:bodyPr>
            <a:normAutofit/>
          </a:bodyPr>
          <a:lstStyle/>
          <a:p>
            <a:pPr marL="127000" indent="0">
              <a:buNone/>
            </a:pPr>
            <a:r>
              <a:rPr lang="en-US" sz="2800" dirty="0">
                <a:latin typeface="Google Sans" panose="020B0604020202020204" charset="0"/>
                <a:ea typeface="Google Sans" panose="020B0604020202020204" charset="0"/>
                <a:cs typeface="Google Sans" panose="020B0604020202020204" charset="0"/>
              </a:rPr>
              <a:t>Aim to visually please, rather than disturb.</a:t>
            </a:r>
          </a:p>
          <a:p>
            <a:pPr marL="127000" indent="0">
              <a:buNone/>
            </a:pPr>
            <a:endParaRPr lang="en-US" sz="2800" dirty="0">
              <a:latin typeface="Google Sans" panose="020B0604020202020204" charset="0"/>
              <a:ea typeface="Google Sans" panose="020B0604020202020204" charset="0"/>
              <a:cs typeface="Google Sans" panose="020B0604020202020204" charset="0"/>
            </a:endParaRPr>
          </a:p>
          <a:p>
            <a:pPr marL="127000" indent="0">
              <a:buNone/>
            </a:pPr>
            <a:r>
              <a:rPr lang="en-US" sz="2800" dirty="0">
                <a:latin typeface="Google Sans" panose="020B0604020202020204" charset="0"/>
                <a:ea typeface="Google Sans" panose="020B0604020202020204" charset="0"/>
                <a:cs typeface="Google Sans" panose="020B0604020202020204" charset="0"/>
              </a:rPr>
              <a:t>Abstain from auto play and music that suddenly appears out of nowhere.</a:t>
            </a:r>
          </a:p>
          <a:p>
            <a:pPr marL="127000" indent="0">
              <a:buNone/>
            </a:pPr>
            <a:endParaRPr lang="en-US" sz="2800" dirty="0">
              <a:latin typeface="Google Sans" panose="020B0604020202020204" charset="0"/>
              <a:ea typeface="Google Sans" panose="020B0604020202020204" charset="0"/>
              <a:cs typeface="Google Sans" panose="020B0604020202020204" charset="0"/>
            </a:endParaRPr>
          </a:p>
          <a:p>
            <a:pPr marL="127000" indent="0">
              <a:buNone/>
            </a:pPr>
            <a:r>
              <a:rPr lang="en-US" sz="2800" dirty="0">
                <a:latin typeface="Google Sans" panose="020B0604020202020204" charset="0"/>
                <a:ea typeface="Google Sans" panose="020B0604020202020204" charset="0"/>
                <a:cs typeface="Google Sans" panose="020B0604020202020204" charset="0"/>
              </a:rPr>
              <a:t>Skip highly vibrant colors.</a:t>
            </a:r>
          </a:p>
          <a:p>
            <a:endParaRPr lang="en-CA" sz="24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677421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0497C3-634C-7CD7-CC6F-30F491A7B76D}"/>
              </a:ext>
            </a:extLst>
          </p:cNvPr>
          <p:cNvPicPr>
            <a:picLocks noChangeAspect="1"/>
          </p:cNvPicPr>
          <p:nvPr/>
        </p:nvPicPr>
        <p:blipFill>
          <a:blip r:embed="rId2"/>
          <a:stretch>
            <a:fillRect/>
          </a:stretch>
        </p:blipFill>
        <p:spPr>
          <a:xfrm>
            <a:off x="2814540" y="0"/>
            <a:ext cx="3514920" cy="5143500"/>
          </a:xfrm>
          <a:prstGeom prst="rect">
            <a:avLst/>
          </a:prstGeom>
        </p:spPr>
      </p:pic>
    </p:spTree>
    <p:extLst>
      <p:ext uri="{BB962C8B-B14F-4D97-AF65-F5344CB8AC3E}">
        <p14:creationId xmlns:p14="http://schemas.microsoft.com/office/powerpoint/2010/main" val="3660192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A84F37-CDF1-45E3-2EE1-F3CC16F1E8D5}"/>
              </a:ext>
            </a:extLst>
          </p:cNvPr>
          <p:cNvPicPr>
            <a:picLocks noChangeAspect="1"/>
          </p:cNvPicPr>
          <p:nvPr/>
        </p:nvPicPr>
        <p:blipFill>
          <a:blip r:embed="rId2"/>
          <a:stretch>
            <a:fillRect/>
          </a:stretch>
        </p:blipFill>
        <p:spPr>
          <a:xfrm>
            <a:off x="2814540" y="0"/>
            <a:ext cx="3514920" cy="5143500"/>
          </a:xfrm>
          <a:prstGeom prst="rect">
            <a:avLst/>
          </a:prstGeom>
        </p:spPr>
      </p:pic>
    </p:spTree>
    <p:extLst>
      <p:ext uri="{BB962C8B-B14F-4D97-AF65-F5344CB8AC3E}">
        <p14:creationId xmlns:p14="http://schemas.microsoft.com/office/powerpoint/2010/main" val="4292827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3F18F7-9EC7-3E36-6F18-40F95A65465A}"/>
              </a:ext>
            </a:extLst>
          </p:cNvPr>
          <p:cNvPicPr>
            <a:picLocks noChangeAspect="1"/>
          </p:cNvPicPr>
          <p:nvPr/>
        </p:nvPicPr>
        <p:blipFill>
          <a:blip r:embed="rId2"/>
          <a:stretch>
            <a:fillRect/>
          </a:stretch>
        </p:blipFill>
        <p:spPr>
          <a:xfrm>
            <a:off x="2301704" y="0"/>
            <a:ext cx="4808220" cy="4495800"/>
          </a:xfrm>
          <a:prstGeom prst="rect">
            <a:avLst/>
          </a:prstGeom>
        </p:spPr>
      </p:pic>
      <p:sp>
        <p:nvSpPr>
          <p:cNvPr id="5" name="TextBox 4">
            <a:extLst>
              <a:ext uri="{FF2B5EF4-FFF2-40B4-BE49-F238E27FC236}">
                <a16:creationId xmlns:a16="http://schemas.microsoft.com/office/drawing/2014/main" id="{ECB55B19-BCD6-F282-C32D-4F0CFFA71381}"/>
              </a:ext>
            </a:extLst>
          </p:cNvPr>
          <p:cNvSpPr txBox="1"/>
          <p:nvPr/>
        </p:nvSpPr>
        <p:spPr>
          <a:xfrm>
            <a:off x="3695700" y="4819650"/>
            <a:ext cx="2285999" cy="276999"/>
          </a:xfrm>
          <a:prstGeom prst="rect">
            <a:avLst/>
          </a:prstGeom>
          <a:noFill/>
        </p:spPr>
        <p:txBody>
          <a:bodyPr wrap="square" rtlCol="0">
            <a:spAutoFit/>
          </a:bodyPr>
          <a:lstStyle/>
          <a:p>
            <a:r>
              <a:rPr lang="en-CA" sz="1200" dirty="0">
                <a:latin typeface="Roboto Mono Light" panose="020B0604020202020204" charset="0"/>
                <a:ea typeface="Roboto Mono Light" panose="020B0604020202020204" charset="0"/>
              </a:rPr>
              <a:t>Credit : </a:t>
            </a:r>
            <a:r>
              <a:rPr lang="en-CA" sz="1200" dirty="0" err="1">
                <a:latin typeface="Roboto Mono Light" panose="020B0604020202020204" charset="0"/>
                <a:ea typeface="Roboto Mono Light" panose="020B0604020202020204" charset="0"/>
              </a:rPr>
              <a:t>DesignMantic</a:t>
            </a:r>
            <a:endParaRPr lang="en-CA" sz="1200" dirty="0">
              <a:latin typeface="Roboto Mono Light" panose="020B0604020202020204" charset="0"/>
              <a:ea typeface="Roboto Mono Light" panose="020B0604020202020204" charset="0"/>
            </a:endParaRPr>
          </a:p>
        </p:txBody>
      </p:sp>
    </p:spTree>
    <p:extLst>
      <p:ext uri="{BB962C8B-B14F-4D97-AF65-F5344CB8AC3E}">
        <p14:creationId xmlns:p14="http://schemas.microsoft.com/office/powerpoint/2010/main" val="2454511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9" name="Google Shape;249;p45"/>
          <p:cNvSpPr txBox="1">
            <a:spLocks noGrp="1"/>
          </p:cNvSpPr>
          <p:nvPr>
            <p:ph type="title" idx="4294967295"/>
          </p:nvPr>
        </p:nvSpPr>
        <p:spPr>
          <a:xfrm>
            <a:off x="678198" y="375386"/>
            <a:ext cx="4162425" cy="2374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lt1"/>
                </a:solidFill>
              </a:rPr>
              <a:t>Great Minds Think Unalike And Learn Differently</a:t>
            </a:r>
            <a:br>
              <a:rPr lang="en-US" dirty="0">
                <a:solidFill>
                  <a:schemeClr val="lt1"/>
                </a:solidFill>
              </a:rPr>
            </a:br>
            <a:br>
              <a:rPr lang="en-US" dirty="0">
                <a:solidFill>
                  <a:schemeClr val="lt1"/>
                </a:solidFill>
              </a:rPr>
            </a:br>
            <a:r>
              <a:rPr lang="en-US" dirty="0">
                <a:solidFill>
                  <a:schemeClr val="lt1"/>
                </a:solidFill>
              </a:rPr>
              <a:t>Representation Matters!</a:t>
            </a:r>
          </a:p>
        </p:txBody>
      </p:sp>
      <p:pic>
        <p:nvPicPr>
          <p:cNvPr id="3076" name="Picture 4" descr="HR Magazine - Neurodiversity: a legal perspective">
            <a:extLst>
              <a:ext uri="{FF2B5EF4-FFF2-40B4-BE49-F238E27FC236}">
                <a16:creationId xmlns:a16="http://schemas.microsoft.com/office/drawing/2014/main" id="{5F397980-4E1C-215A-79DE-80341C083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75897"/>
            <a:ext cx="3471747" cy="27917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7BAB18-F324-C400-1D2A-87FF80352A77}"/>
              </a:ext>
            </a:extLst>
          </p:cNvPr>
          <p:cNvSpPr txBox="1"/>
          <p:nvPr/>
        </p:nvSpPr>
        <p:spPr>
          <a:xfrm>
            <a:off x="468351" y="1220677"/>
            <a:ext cx="3694771" cy="2862322"/>
          </a:xfrm>
          <a:prstGeom prst="rect">
            <a:avLst/>
          </a:prstGeom>
          <a:noFill/>
        </p:spPr>
        <p:txBody>
          <a:bodyPr wrap="square" rtlCol="0">
            <a:spAutoFit/>
          </a:bodyPr>
          <a:lstStyle/>
          <a:p>
            <a:r>
              <a:rPr lang="en-US" sz="3000" dirty="0">
                <a:latin typeface="Google Sans" panose="020B0604020202020204" charset="0"/>
                <a:ea typeface="Google Sans" panose="020B0604020202020204" charset="0"/>
                <a:cs typeface="Google Sans" panose="020B0604020202020204" charset="0"/>
              </a:rPr>
              <a:t>Great Minds Think Unalike And Learn Differently</a:t>
            </a:r>
            <a:br>
              <a:rPr lang="en-US" sz="3000" dirty="0">
                <a:latin typeface="Google Sans" panose="020B0604020202020204" charset="0"/>
                <a:ea typeface="Google Sans" panose="020B0604020202020204" charset="0"/>
                <a:cs typeface="Google Sans" panose="020B0604020202020204" charset="0"/>
              </a:rPr>
            </a:br>
            <a:br>
              <a:rPr lang="en-US" sz="3000" dirty="0">
                <a:latin typeface="Google Sans" panose="020B0604020202020204" charset="0"/>
                <a:ea typeface="Google Sans" panose="020B0604020202020204" charset="0"/>
                <a:cs typeface="Google Sans" panose="020B0604020202020204" charset="0"/>
              </a:rPr>
            </a:br>
            <a:r>
              <a:rPr lang="en-US" sz="3000" dirty="0">
                <a:latin typeface="Google Sans" panose="020B0604020202020204" charset="0"/>
                <a:ea typeface="Google Sans" panose="020B0604020202020204" charset="0"/>
                <a:cs typeface="Google Sans" panose="020B0604020202020204" charset="0"/>
              </a:rPr>
              <a:t>Representation Matters!</a:t>
            </a:r>
            <a:endParaRPr lang="en-CA" sz="30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466750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9" name="Google Shape;249;p45"/>
          <p:cNvSpPr txBox="1">
            <a:spLocks noGrp="1"/>
          </p:cNvSpPr>
          <p:nvPr>
            <p:ph type="title" idx="4294967295"/>
          </p:nvPr>
        </p:nvSpPr>
        <p:spPr>
          <a:xfrm>
            <a:off x="678198" y="375386"/>
            <a:ext cx="4162425" cy="2374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lt1"/>
                </a:solidFill>
              </a:rPr>
              <a:t>Great Minds Think Unalike And Learn Differently</a:t>
            </a:r>
            <a:br>
              <a:rPr lang="en-US" dirty="0">
                <a:solidFill>
                  <a:schemeClr val="lt1"/>
                </a:solidFill>
              </a:rPr>
            </a:br>
            <a:br>
              <a:rPr lang="en-US" dirty="0">
                <a:solidFill>
                  <a:schemeClr val="lt1"/>
                </a:solidFill>
              </a:rPr>
            </a:br>
            <a:r>
              <a:rPr lang="en-US" dirty="0">
                <a:solidFill>
                  <a:schemeClr val="lt1"/>
                </a:solidFill>
              </a:rPr>
              <a:t>Representation Matters!</a:t>
            </a:r>
          </a:p>
        </p:txBody>
      </p:sp>
      <p:sp>
        <p:nvSpPr>
          <p:cNvPr id="2" name="TextBox 1">
            <a:extLst>
              <a:ext uri="{FF2B5EF4-FFF2-40B4-BE49-F238E27FC236}">
                <a16:creationId xmlns:a16="http://schemas.microsoft.com/office/drawing/2014/main" id="{8C7BAB18-F324-C400-1D2A-87FF80352A77}"/>
              </a:ext>
            </a:extLst>
          </p:cNvPr>
          <p:cNvSpPr txBox="1"/>
          <p:nvPr/>
        </p:nvSpPr>
        <p:spPr>
          <a:xfrm>
            <a:off x="312931" y="1220677"/>
            <a:ext cx="4162425" cy="2985433"/>
          </a:xfrm>
          <a:prstGeom prst="rect">
            <a:avLst/>
          </a:prstGeom>
          <a:noFill/>
        </p:spPr>
        <p:txBody>
          <a:bodyPr wrap="square" rtlCol="0">
            <a:spAutoFit/>
          </a:bodyPr>
          <a:lstStyle/>
          <a:p>
            <a:r>
              <a:rPr lang="en-US" sz="3000" dirty="0">
                <a:latin typeface="Google Sans" panose="020B0604020202020204" charset="0"/>
                <a:ea typeface="Google Sans" panose="020B0604020202020204" charset="0"/>
                <a:cs typeface="Google Sans" panose="020B0604020202020204" charset="0"/>
              </a:rPr>
              <a:t>Aim for higher SNR</a:t>
            </a:r>
          </a:p>
          <a:p>
            <a:endParaRPr lang="en-US" sz="3000" dirty="0">
              <a:latin typeface="Google Sans" panose="020B0604020202020204" charset="0"/>
              <a:ea typeface="Google Sans" panose="020B0604020202020204" charset="0"/>
              <a:cs typeface="Google Sans" panose="020B0604020202020204" charset="0"/>
            </a:endParaRPr>
          </a:p>
          <a:p>
            <a:r>
              <a:rPr lang="en-US" sz="3200" b="0" i="0" dirty="0">
                <a:solidFill>
                  <a:srgbClr val="000000"/>
                </a:solidFill>
                <a:effectLst/>
                <a:highlight>
                  <a:srgbClr val="FFFFFF"/>
                </a:highlight>
                <a:latin typeface="Jost"/>
              </a:rPr>
              <a:t>more useful information (the signal) &gt;&gt;&gt;&gt;&gt;&gt; unwanted data (the noise)</a:t>
            </a:r>
            <a:endParaRPr lang="en-CA" sz="30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2942178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311700" y="2343150"/>
            <a:ext cx="8520600" cy="1409699"/>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CA" dirty="0">
                <a:latin typeface="Google Sans" panose="020B0604020202020204" charset="0"/>
                <a:ea typeface="Google Sans" panose="020B0604020202020204" charset="0"/>
                <a:cs typeface="Google Sans" panose="020B0604020202020204" charset="0"/>
              </a:rPr>
              <a:t>Glossophobia</a:t>
            </a:r>
            <a:endParaRPr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683269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3F9277-944D-2C4D-8F24-A35317C2460D}"/>
              </a:ext>
            </a:extLst>
          </p:cNvPr>
          <p:cNvSpPr txBox="1"/>
          <p:nvPr/>
        </p:nvSpPr>
        <p:spPr>
          <a:xfrm>
            <a:off x="3746810" y="2163337"/>
            <a:ext cx="1791630" cy="584775"/>
          </a:xfrm>
          <a:prstGeom prst="rect">
            <a:avLst/>
          </a:prstGeom>
          <a:noFill/>
        </p:spPr>
        <p:txBody>
          <a:bodyPr wrap="square" rtlCol="0">
            <a:spAutoFit/>
          </a:bodyPr>
          <a:lstStyle/>
          <a:p>
            <a:r>
              <a:rPr lang="en-US" sz="3200" dirty="0"/>
              <a:t>SNR</a:t>
            </a:r>
            <a:endParaRPr lang="en-CA" sz="3200" dirty="0"/>
          </a:p>
        </p:txBody>
      </p:sp>
      <p:pic>
        <p:nvPicPr>
          <p:cNvPr id="4" name="Picture 3">
            <a:extLst>
              <a:ext uri="{FF2B5EF4-FFF2-40B4-BE49-F238E27FC236}">
                <a16:creationId xmlns:a16="http://schemas.microsoft.com/office/drawing/2014/main" id="{3A64EB42-07F6-5589-9E93-74C5E0FE9BE4}"/>
              </a:ext>
            </a:extLst>
          </p:cNvPr>
          <p:cNvPicPr>
            <a:picLocks noChangeAspect="1"/>
          </p:cNvPicPr>
          <p:nvPr/>
        </p:nvPicPr>
        <p:blipFill>
          <a:blip r:embed="rId2"/>
          <a:stretch>
            <a:fillRect/>
          </a:stretch>
        </p:blipFill>
        <p:spPr>
          <a:xfrm>
            <a:off x="0" y="8929"/>
            <a:ext cx="9144000" cy="5125641"/>
          </a:xfrm>
          <a:prstGeom prst="rect">
            <a:avLst/>
          </a:prstGeom>
        </p:spPr>
      </p:pic>
      <p:sp>
        <p:nvSpPr>
          <p:cNvPr id="3" name="TextBox 2">
            <a:extLst>
              <a:ext uri="{FF2B5EF4-FFF2-40B4-BE49-F238E27FC236}">
                <a16:creationId xmlns:a16="http://schemas.microsoft.com/office/drawing/2014/main" id="{54110566-3CDA-401E-46EC-993BCA4F438B}"/>
              </a:ext>
            </a:extLst>
          </p:cNvPr>
          <p:cNvSpPr txBox="1"/>
          <p:nvPr/>
        </p:nvSpPr>
        <p:spPr>
          <a:xfrm>
            <a:off x="1308410" y="728546"/>
            <a:ext cx="946093" cy="369332"/>
          </a:xfrm>
          <a:prstGeom prst="rect">
            <a:avLst/>
          </a:prstGeom>
          <a:noFill/>
        </p:spPr>
        <p:txBody>
          <a:bodyPr wrap="none" rtlCol="0">
            <a:spAutoFit/>
          </a:bodyPr>
          <a:lstStyle/>
          <a:p>
            <a:r>
              <a:rPr lang="en-US" dirty="0">
                <a:solidFill>
                  <a:schemeClr val="bg1"/>
                </a:solidFill>
              </a:rPr>
              <a:t>S/R (dB)</a:t>
            </a:r>
            <a:endParaRPr lang="en-CA" dirty="0">
              <a:solidFill>
                <a:schemeClr val="bg1"/>
              </a:solidFill>
            </a:endParaRPr>
          </a:p>
        </p:txBody>
      </p:sp>
    </p:spTree>
    <p:extLst>
      <p:ext uri="{BB962C8B-B14F-4D97-AF65-F5344CB8AC3E}">
        <p14:creationId xmlns:p14="http://schemas.microsoft.com/office/powerpoint/2010/main" val="770052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9" name="Google Shape;249;p45"/>
          <p:cNvSpPr txBox="1">
            <a:spLocks noGrp="1"/>
          </p:cNvSpPr>
          <p:nvPr>
            <p:ph type="title" idx="4294967295"/>
          </p:nvPr>
        </p:nvSpPr>
        <p:spPr>
          <a:xfrm>
            <a:off x="678198" y="375386"/>
            <a:ext cx="4162425" cy="2374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lt1"/>
                </a:solidFill>
              </a:rPr>
              <a:t>Great Minds Think Unalike And Learn Differently</a:t>
            </a:r>
            <a:br>
              <a:rPr lang="en-US" dirty="0">
                <a:solidFill>
                  <a:schemeClr val="lt1"/>
                </a:solidFill>
              </a:rPr>
            </a:br>
            <a:br>
              <a:rPr lang="en-US" dirty="0">
                <a:solidFill>
                  <a:schemeClr val="lt1"/>
                </a:solidFill>
              </a:rPr>
            </a:br>
            <a:r>
              <a:rPr lang="en-US" dirty="0">
                <a:solidFill>
                  <a:schemeClr val="lt1"/>
                </a:solidFill>
              </a:rPr>
              <a:t>Representation Matters!</a:t>
            </a:r>
          </a:p>
        </p:txBody>
      </p:sp>
      <p:sp>
        <p:nvSpPr>
          <p:cNvPr id="2" name="TextBox 1">
            <a:extLst>
              <a:ext uri="{FF2B5EF4-FFF2-40B4-BE49-F238E27FC236}">
                <a16:creationId xmlns:a16="http://schemas.microsoft.com/office/drawing/2014/main" id="{8C7BAB18-F324-C400-1D2A-87FF80352A77}"/>
              </a:ext>
            </a:extLst>
          </p:cNvPr>
          <p:cNvSpPr txBox="1"/>
          <p:nvPr/>
        </p:nvSpPr>
        <p:spPr>
          <a:xfrm>
            <a:off x="312931" y="1220677"/>
            <a:ext cx="4162425" cy="2985433"/>
          </a:xfrm>
          <a:prstGeom prst="rect">
            <a:avLst/>
          </a:prstGeom>
          <a:noFill/>
        </p:spPr>
        <p:txBody>
          <a:bodyPr wrap="square" rtlCol="0">
            <a:spAutoFit/>
          </a:bodyPr>
          <a:lstStyle/>
          <a:p>
            <a:r>
              <a:rPr lang="en-US" sz="3000" dirty="0">
                <a:latin typeface="Google Sans" panose="020B0604020202020204" charset="0"/>
                <a:ea typeface="Google Sans" panose="020B0604020202020204" charset="0"/>
                <a:cs typeface="Google Sans" panose="020B0604020202020204" charset="0"/>
              </a:rPr>
              <a:t>Aim for higher SNR</a:t>
            </a:r>
          </a:p>
          <a:p>
            <a:endParaRPr lang="en-US" sz="3000" dirty="0">
              <a:latin typeface="Google Sans" panose="020B0604020202020204" charset="0"/>
              <a:ea typeface="Google Sans" panose="020B0604020202020204" charset="0"/>
              <a:cs typeface="Google Sans" panose="020B0604020202020204" charset="0"/>
            </a:endParaRPr>
          </a:p>
          <a:p>
            <a:r>
              <a:rPr lang="en-US" sz="3200" b="0" i="0" dirty="0">
                <a:solidFill>
                  <a:srgbClr val="000000"/>
                </a:solidFill>
                <a:effectLst/>
                <a:highlight>
                  <a:srgbClr val="FFFFFF"/>
                </a:highlight>
                <a:latin typeface="Jost"/>
              </a:rPr>
              <a:t>more useful information (the signal) &gt;&gt;&gt;&gt;&gt;&gt; unwanted data (the noise)</a:t>
            </a:r>
            <a:endParaRPr lang="en-CA" sz="3000" dirty="0">
              <a:latin typeface="Google Sans" panose="020B0604020202020204" charset="0"/>
              <a:ea typeface="Google Sans" panose="020B0604020202020204" charset="0"/>
              <a:cs typeface="Google Sans" panose="020B0604020202020204" charset="0"/>
            </a:endParaRPr>
          </a:p>
        </p:txBody>
      </p:sp>
      <p:pic>
        <p:nvPicPr>
          <p:cNvPr id="1026" name="Picture 2" descr="Signal to Noise">
            <a:extLst>
              <a:ext uri="{FF2B5EF4-FFF2-40B4-BE49-F238E27FC236}">
                <a16:creationId xmlns:a16="http://schemas.microsoft.com/office/drawing/2014/main" id="{917CA62F-8328-BD4F-F015-39964B19E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8646" y="352735"/>
            <a:ext cx="33337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865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9" name="Google Shape;249;p45"/>
          <p:cNvSpPr txBox="1">
            <a:spLocks noGrp="1"/>
          </p:cNvSpPr>
          <p:nvPr>
            <p:ph type="title" idx="4294967295"/>
          </p:nvPr>
        </p:nvSpPr>
        <p:spPr>
          <a:xfrm>
            <a:off x="0" y="1019175"/>
            <a:ext cx="4200525" cy="258603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solidFill>
                  <a:schemeClr val="lt1"/>
                </a:solidFill>
              </a:rPr>
              <a:t>A design with inclusivity and neurodiversity in mind is not just ‘nice to have’ – it’s imperative</a:t>
            </a:r>
          </a:p>
        </p:txBody>
      </p:sp>
      <p:pic>
        <p:nvPicPr>
          <p:cNvPr id="4100" name="Picture 4" descr="An Introduction to Human-Centered Design">
            <a:extLst>
              <a:ext uri="{FF2B5EF4-FFF2-40B4-BE49-F238E27FC236}">
                <a16:creationId xmlns:a16="http://schemas.microsoft.com/office/drawing/2014/main" id="{414D396F-35BC-F18E-94DE-919BACD7C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116" y="1131236"/>
            <a:ext cx="4133385" cy="28810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5CACCB-BE19-28D2-A483-E39AB111606D}"/>
              </a:ext>
            </a:extLst>
          </p:cNvPr>
          <p:cNvSpPr txBox="1"/>
          <p:nvPr/>
        </p:nvSpPr>
        <p:spPr>
          <a:xfrm>
            <a:off x="814385" y="1419922"/>
            <a:ext cx="3649936" cy="2862322"/>
          </a:xfrm>
          <a:prstGeom prst="rect">
            <a:avLst/>
          </a:prstGeom>
          <a:noFill/>
        </p:spPr>
        <p:txBody>
          <a:bodyPr wrap="square" rtlCol="0">
            <a:spAutoFit/>
          </a:bodyPr>
          <a:lstStyle/>
          <a:p>
            <a:r>
              <a:rPr lang="en-US" sz="3000" dirty="0">
                <a:latin typeface="Google Sans" panose="020B0604020202020204" charset="0"/>
                <a:ea typeface="Google Sans" panose="020B0604020202020204" charset="0"/>
                <a:cs typeface="Google Sans" panose="020B0604020202020204" charset="0"/>
              </a:rPr>
              <a:t>A design with inclusivity and neurodiversity in mind is not just ‘nice to have’ – it’s imperative</a:t>
            </a:r>
            <a:endParaRPr lang="en-CA" sz="30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820493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3" name="Picture 2">
            <a:extLst>
              <a:ext uri="{FF2B5EF4-FFF2-40B4-BE49-F238E27FC236}">
                <a16:creationId xmlns:a16="http://schemas.microsoft.com/office/drawing/2014/main" id="{31DD495C-BFDE-D09E-780C-08317F70A58E}"/>
              </a:ext>
            </a:extLst>
          </p:cNvPr>
          <p:cNvPicPr>
            <a:picLocks noChangeAspect="1"/>
          </p:cNvPicPr>
          <p:nvPr/>
        </p:nvPicPr>
        <p:blipFill>
          <a:blip r:embed="rId3"/>
          <a:stretch>
            <a:fillRect/>
          </a:stretch>
        </p:blipFill>
        <p:spPr>
          <a:xfrm>
            <a:off x="0" y="-1"/>
            <a:ext cx="9209903" cy="5663685"/>
          </a:xfrm>
          <a:prstGeom prst="rect">
            <a:avLst/>
          </a:prstGeom>
        </p:spPr>
      </p:pic>
    </p:spTree>
    <p:extLst>
      <p:ext uri="{BB962C8B-B14F-4D97-AF65-F5344CB8AC3E}">
        <p14:creationId xmlns:p14="http://schemas.microsoft.com/office/powerpoint/2010/main" val="747561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052" name="Picture 4" descr="Thank you for watching our presentation - Minions | Make a Meme">
            <a:extLst>
              <a:ext uri="{FF2B5EF4-FFF2-40B4-BE49-F238E27FC236}">
                <a16:creationId xmlns:a16="http://schemas.microsoft.com/office/drawing/2014/main" id="{D717940E-B1B7-60EE-1AF7-2A08C711B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590550"/>
            <a:ext cx="57150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358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2" name="Picture 1">
            <a:extLst>
              <a:ext uri="{FF2B5EF4-FFF2-40B4-BE49-F238E27FC236}">
                <a16:creationId xmlns:a16="http://schemas.microsoft.com/office/drawing/2014/main" id="{9830CEAC-18B9-58B9-7084-DD7539041A38}"/>
              </a:ext>
            </a:extLst>
          </p:cNvPr>
          <p:cNvPicPr>
            <a:picLocks noChangeAspect="1"/>
          </p:cNvPicPr>
          <p:nvPr/>
        </p:nvPicPr>
        <p:blipFill>
          <a:blip r:embed="rId3"/>
          <a:stretch>
            <a:fillRect/>
          </a:stretch>
        </p:blipFill>
        <p:spPr>
          <a:xfrm>
            <a:off x="0" y="-446288"/>
            <a:ext cx="9144000" cy="5589787"/>
          </a:xfrm>
          <a:prstGeom prst="rect">
            <a:avLst/>
          </a:prstGeom>
        </p:spPr>
      </p:pic>
    </p:spTree>
    <p:extLst>
      <p:ext uri="{BB962C8B-B14F-4D97-AF65-F5344CB8AC3E}">
        <p14:creationId xmlns:p14="http://schemas.microsoft.com/office/powerpoint/2010/main" val="3103196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721113" y="2247457"/>
            <a:ext cx="6921190" cy="2544900"/>
          </a:xfrm>
          <a:prstGeom prst="rect">
            <a:avLst/>
          </a:prstGeom>
        </p:spPr>
        <p:txBody>
          <a:bodyPr spcFirstLastPara="1" wrap="square" lIns="0" tIns="0" rIns="0" bIns="91425" anchor="t" anchorCtr="0">
            <a:noAutofit/>
          </a:bodyPr>
          <a:lstStyle/>
          <a:p>
            <a:pPr algn="ctr"/>
            <a:r>
              <a:rPr lang="en-US" sz="2200" b="0" dirty="0">
                <a:latin typeface="Google Sans" panose="020B0604020202020204" charset="0"/>
                <a:ea typeface="Google Sans" panose="020B0604020202020204" charset="0"/>
                <a:cs typeface="Google Sans" panose="020B0604020202020204" charset="0"/>
              </a:rPr>
              <a:t>What is Neurodiversity?</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Accessibility vs ND</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Guidelines for Design</a:t>
            </a:r>
            <a:br>
              <a:rPr lang="en-US" sz="2200" b="0" dirty="0">
                <a:latin typeface="Google Sans" panose="020B0604020202020204" charset="0"/>
                <a:ea typeface="Google Sans" panose="020B0604020202020204" charset="0"/>
                <a:cs typeface="Google Sans" panose="020B0604020202020204" charset="0"/>
              </a:rPr>
            </a:br>
            <a:br>
              <a:rPr lang="en-US" sz="2200" b="0" dirty="0">
                <a:latin typeface="Google Sans" panose="020B0604020202020204" charset="0"/>
                <a:ea typeface="Google Sans" panose="020B0604020202020204" charset="0"/>
                <a:cs typeface="Google Sans" panose="020B0604020202020204" charset="0"/>
              </a:rPr>
            </a:br>
            <a:r>
              <a:rPr lang="en-US" sz="2200" b="0" dirty="0">
                <a:latin typeface="Google Sans" panose="020B0604020202020204" charset="0"/>
                <a:ea typeface="Google Sans" panose="020B0604020202020204" charset="0"/>
                <a:cs typeface="Google Sans" panose="020B0604020202020204" charset="0"/>
              </a:rPr>
              <a:t>Concluding Remarks</a:t>
            </a:r>
            <a:br>
              <a:rPr lang="en-US" sz="2200" dirty="0">
                <a:latin typeface="Roboto Mono Light" panose="020B0604020202020204" charset="0"/>
                <a:ea typeface="Roboto Mono Light" panose="020B0604020202020204" charset="0"/>
              </a:rPr>
            </a:br>
            <a:endParaRPr lang="en-CA" sz="2200" dirty="0">
              <a:latin typeface="Roboto Mono Light" panose="020B0604020202020204" charset="0"/>
              <a:ea typeface="Roboto Mono Light" panose="020B0604020202020204" charset="0"/>
            </a:endParaRPr>
          </a:p>
        </p:txBody>
      </p:sp>
      <p:sp>
        <p:nvSpPr>
          <p:cNvPr id="147" name="Google Shape;147;p28"/>
          <p:cNvSpPr txBox="1">
            <a:spLocks noGrp="1"/>
          </p:cNvSpPr>
          <p:nvPr>
            <p:ph type="subTitle" idx="1"/>
          </p:nvPr>
        </p:nvSpPr>
        <p:spPr>
          <a:xfrm>
            <a:off x="2965700" y="944138"/>
            <a:ext cx="3212600" cy="929268"/>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sz="4000" b="1" dirty="0">
                <a:solidFill>
                  <a:schemeClr val="tx1"/>
                </a:solidFill>
              </a:rPr>
              <a:t>Agenda</a:t>
            </a:r>
            <a:endParaRPr sz="4000" b="1" dirty="0">
              <a:solidFill>
                <a:schemeClr val="tx1"/>
              </a:solidFill>
            </a:endParaRPr>
          </a:p>
        </p:txBody>
      </p:sp>
    </p:spTree>
    <p:extLst>
      <p:ext uri="{BB962C8B-B14F-4D97-AF65-F5344CB8AC3E}">
        <p14:creationId xmlns:p14="http://schemas.microsoft.com/office/powerpoint/2010/main" val="209093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026" name="Picture 2" descr="Neurodiversity &amp; International Day of Persons With Disabilities">
            <a:extLst>
              <a:ext uri="{FF2B5EF4-FFF2-40B4-BE49-F238E27FC236}">
                <a16:creationId xmlns:a16="http://schemas.microsoft.com/office/drawing/2014/main" id="{5F1FEB62-D9C8-03B0-A8FF-D462D807D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549" y="532379"/>
            <a:ext cx="5698902" cy="435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455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02E6A3-3876-DEA6-5137-E7A869498F8B}"/>
              </a:ext>
            </a:extLst>
          </p:cNvPr>
          <p:cNvPicPr>
            <a:picLocks noChangeAspect="1"/>
          </p:cNvPicPr>
          <p:nvPr/>
        </p:nvPicPr>
        <p:blipFill>
          <a:blip r:embed="rId2"/>
          <a:stretch>
            <a:fillRect/>
          </a:stretch>
        </p:blipFill>
        <p:spPr>
          <a:xfrm>
            <a:off x="0" y="275167"/>
            <a:ext cx="9144000" cy="4868333"/>
          </a:xfrm>
          <a:prstGeom prst="rect">
            <a:avLst/>
          </a:prstGeom>
        </p:spPr>
      </p:pic>
    </p:spTree>
    <p:extLst>
      <p:ext uri="{BB962C8B-B14F-4D97-AF65-F5344CB8AC3E}">
        <p14:creationId xmlns:p14="http://schemas.microsoft.com/office/powerpoint/2010/main" val="3152952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 name="Picture 1">
            <a:extLst>
              <a:ext uri="{FF2B5EF4-FFF2-40B4-BE49-F238E27FC236}">
                <a16:creationId xmlns:a16="http://schemas.microsoft.com/office/drawing/2014/main" id="{1F1469C0-ADC7-43E9-7348-09D9D550A597}"/>
              </a:ext>
            </a:extLst>
          </p:cNvPr>
          <p:cNvPicPr>
            <a:picLocks noChangeAspect="1"/>
          </p:cNvPicPr>
          <p:nvPr/>
        </p:nvPicPr>
        <p:blipFill>
          <a:blip r:embed="rId3"/>
          <a:stretch>
            <a:fillRect/>
          </a:stretch>
        </p:blipFill>
        <p:spPr>
          <a:xfrm>
            <a:off x="-1" y="0"/>
            <a:ext cx="9144001"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1026" name="Picture 2" descr="International Disability Alliance (IDA) on X: &quot;&quot;Nothing About Us, Without Us!&quot;  is a well-known motto for the disability movement. It means that  governments and other decision-makers must include us in all issues">
            <a:extLst>
              <a:ext uri="{FF2B5EF4-FFF2-40B4-BE49-F238E27FC236}">
                <a16:creationId xmlns:a16="http://schemas.microsoft.com/office/drawing/2014/main" id="{3FA3CD97-12B4-C8B1-7E02-6D2B0F9C3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900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TotalTime>
  <Words>814</Words>
  <Application>Microsoft Office PowerPoint</Application>
  <PresentationFormat>On-screen Show (16:9)</PresentationFormat>
  <Paragraphs>70</Paragraphs>
  <Slides>34</Slides>
  <Notes>26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Google Sans</vt:lpstr>
      <vt:lpstr>Calibri</vt:lpstr>
      <vt:lpstr>Arial</vt:lpstr>
      <vt:lpstr>Roboto Mono Light</vt:lpstr>
      <vt:lpstr>Merriweather</vt:lpstr>
      <vt:lpstr>Jost</vt:lpstr>
      <vt:lpstr>Calibri Light</vt:lpstr>
      <vt:lpstr>open sans</vt:lpstr>
      <vt:lpstr>Office Theme</vt:lpstr>
      <vt:lpstr>Designing for Neurodiversity, Empathy, Human Centric Design and Inclusion in Software Applications  </vt:lpstr>
      <vt:lpstr>PowerPoint Presentation</vt:lpstr>
      <vt:lpstr>Glossophobia</vt:lpstr>
      <vt:lpstr>PowerPoint Presentation</vt:lpstr>
      <vt:lpstr>What is Neurodiversity?  Accessibility vs ND  Guidelines for Design  Concluding Remarks </vt:lpstr>
      <vt:lpstr>PowerPoint Presentation</vt:lpstr>
      <vt:lpstr>PowerPoint Presentation</vt:lpstr>
      <vt:lpstr>PowerPoint Presentation</vt:lpstr>
      <vt:lpstr>PowerPoint Presentation</vt:lpstr>
      <vt:lpstr>PowerPoint Presentation</vt:lpstr>
      <vt:lpstr>PowerPoint Presentation</vt:lpstr>
      <vt:lpstr>Implement a Forgiving Format to Accommodate Users’ Mistakes</vt:lpstr>
      <vt:lpstr>Be Kind and Forgiving  Grammarly - Disneyland of Spelling </vt:lpstr>
      <vt:lpstr>Forgot attachment?</vt:lpstr>
      <vt:lpstr>Abundance and not redundance</vt:lpstr>
      <vt:lpstr>PowerPoint Presentation</vt:lpstr>
      <vt:lpstr>Canary in the coalmine</vt:lpstr>
      <vt:lpstr>Often the first to sense danger akin to canaries in the coal mine  Preventing miscommunication and not overwhelming the users</vt:lpstr>
      <vt:lpstr>Guidelines</vt:lpstr>
      <vt:lpstr>PowerPoint Presentation</vt:lpstr>
      <vt:lpstr>PowerPoint Presentation</vt:lpstr>
      <vt:lpstr>Avoid autoplay Unexpected movement is surprising and scary, not to mention the sound!  Add subtitles and captions  Bring in the perspective of ND users  Perform user testing and focus groups with them.</vt:lpstr>
      <vt:lpstr>Aim to visually please, rather than disturb.  Abstain from auto play in websites and music that suddenly appears out of nowhere.  Skip highly vibrant colors. </vt:lpstr>
      <vt:lpstr>Takeaways</vt:lpstr>
      <vt:lpstr>PowerPoint Presentation</vt:lpstr>
      <vt:lpstr>PowerPoint Presentation</vt:lpstr>
      <vt:lpstr>PowerPoint Presentation</vt:lpstr>
      <vt:lpstr>Great Minds Think Unalike And Learn Differently  Representation Matters!</vt:lpstr>
      <vt:lpstr>Great Minds Think Unalike And Learn Differently  Representation Matters!</vt:lpstr>
      <vt:lpstr>PowerPoint Presentation</vt:lpstr>
      <vt:lpstr>Great Minds Think Unalike And Learn Differently  Representation Matters!</vt:lpstr>
      <vt:lpstr>A design with inclusivity and neurodiversity in mind is not just ‘nice to have’ – it’s imperative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Vaishnavi T V</cp:lastModifiedBy>
  <cp:revision>29</cp:revision>
  <dcterms:modified xsi:type="dcterms:W3CDTF">2024-04-25T18:09:06Z</dcterms:modified>
</cp:coreProperties>
</file>